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257" r:id="rId3"/>
    <p:sldId id="274" r:id="rId4"/>
    <p:sldId id="258" r:id="rId5"/>
    <p:sldId id="263" r:id="rId6"/>
    <p:sldId id="269" r:id="rId7"/>
    <p:sldId id="266" r:id="rId8"/>
    <p:sldId id="270" r:id="rId9"/>
    <p:sldId id="271" r:id="rId10"/>
    <p:sldId id="272" r:id="rId11"/>
    <p:sldId id="280" r:id="rId12"/>
    <p:sldId id="260" r:id="rId13"/>
    <p:sldId id="264" r:id="rId14"/>
    <p:sldId id="277" r:id="rId15"/>
    <p:sldId id="278" r:id="rId16"/>
    <p:sldId id="279" r:id="rId17"/>
    <p:sldId id="267" r:id="rId18"/>
    <p:sldId id="268" r:id="rId19"/>
    <p:sldId id="275" r:id="rId20"/>
    <p:sldId id="262"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jitsu" initials="F"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416" y="-6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id-ID" sz="2400">
              <a:latin typeface="Times New Roman" pitchFamily="18" charset="0"/>
            </a:endParaRPr>
          </a:p>
        </p:txBody>
      </p:sp>
      <p:sp>
        <p:nvSpPr>
          <p:cNvPr id="21506"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150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C64D6C0E-B44F-4C61-BAC2-5CD851CF6EF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9259360-6EA2-4049-A6E6-668C75F28A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18C4085-8BB7-4B40-8959-92792DCC3AB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566738" y="1752600"/>
            <a:ext cx="8001000" cy="4267200"/>
          </a:xfrm>
        </p:spPr>
        <p:txBody>
          <a:bodyPr/>
          <a:lstStyle/>
          <a:p>
            <a:pPr lvl="0"/>
            <a:endParaRPr lang="id-ID"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3D4BAE0-2301-4552-8757-26AD339AC11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A557E10-D1AF-4B4B-9FBE-5368224A68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D269C0B-C73D-4336-B3D0-FE4E3BB4C7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C47064E-1D22-4880-B71F-9C11B47C19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E811888-EE12-4AF0-B9B5-46AD0E56FE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FCFD7CA6-CA27-4850-95E7-B3C5701ED3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C84ADEAB-37F9-457F-93E9-B630E18B28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7365173F-B791-4114-9267-473A231A45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CFCD071-4B9B-45B5-B0A1-1EEF280950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CD33BD7-988D-4A53-98AB-F89EA718C7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4"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id-ID" sz="2400">
              <a:latin typeface="Times New Roman" pitchFamily="18" charset="0"/>
            </a:endParaRPr>
          </a:p>
        </p:txBody>
      </p:sp>
      <p:sp>
        <p:nvSpPr>
          <p:cNvPr id="2048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id-ID"/>
          </a:p>
        </p:txBody>
      </p:sp>
      <p:sp>
        <p:nvSpPr>
          <p:cNvPr id="2048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048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2048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11E7C05-AAE5-404B-BFCA-3665FA2BC4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smtClean="0"/>
              <a:t>Hasil, Pembahasan, dan Simpulan</a:t>
            </a:r>
          </a:p>
        </p:txBody>
      </p:sp>
      <p:sp>
        <p:nvSpPr>
          <p:cNvPr id="6147" name="Rectangle 3"/>
          <p:cNvSpPr>
            <a:spLocks noGrp="1" noChangeArrowheads="1"/>
          </p:cNvSpPr>
          <p:nvPr>
            <p:ph type="subTitle" idx="1"/>
          </p:nvPr>
        </p:nvSpPr>
        <p:spPr/>
        <p:txBody>
          <a:bodyPr/>
          <a:lstStyle/>
          <a:p>
            <a:pPr eaLnBrk="1" hangingPunct="1"/>
            <a:r>
              <a:rPr lang="en-US" smtClean="0"/>
              <a:t>Suminar Setiati Achmadi</a:t>
            </a:r>
          </a:p>
          <a:p>
            <a:pPr eaLnBrk="1" hangingPunct="1"/>
            <a:r>
              <a:rPr lang="en-US" smtClean="0"/>
              <a:t>ssachmadi@cbn.net.id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smtClean="0"/>
              <a:t>Contoh ilustrasi – perbaikan 4</a:t>
            </a:r>
          </a:p>
        </p:txBody>
      </p:sp>
      <p:sp>
        <p:nvSpPr>
          <p:cNvPr id="3077" name="Rectangle 5"/>
          <p:cNvSpPr>
            <a:spLocks noChangeArrowheads="1"/>
          </p:cNvSpPr>
          <p:nvPr/>
        </p:nvSpPr>
        <p:spPr bwMode="auto">
          <a:xfrm>
            <a:off x="0" y="2514600"/>
            <a:ext cx="9144000" cy="0"/>
          </a:xfrm>
          <a:prstGeom prst="rect">
            <a:avLst/>
          </a:prstGeom>
          <a:noFill/>
          <a:ln w="9525">
            <a:noFill/>
            <a:miter lim="800000"/>
            <a:headEnd/>
            <a:tailEnd/>
          </a:ln>
        </p:spPr>
        <p:txBody>
          <a:bodyPr wrap="none" anchor="ctr">
            <a:spAutoFit/>
          </a:bodyPr>
          <a:lstStyle/>
          <a:p>
            <a:endParaRPr lang="id-ID"/>
          </a:p>
        </p:txBody>
      </p:sp>
      <p:graphicFrame>
        <p:nvGraphicFramePr>
          <p:cNvPr id="3074" name="Object 4"/>
          <p:cNvGraphicFramePr>
            <a:graphicFrameLocks noChangeAspect="1"/>
          </p:cNvGraphicFramePr>
          <p:nvPr/>
        </p:nvGraphicFramePr>
        <p:xfrm>
          <a:off x="228600" y="1905000"/>
          <a:ext cx="4429125" cy="3657600"/>
        </p:xfrm>
        <a:graphic>
          <a:graphicData uri="http://schemas.openxmlformats.org/presentationml/2006/ole">
            <p:oleObj spid="_x0000_s3074" name="Chart" r:id="rId3" imgW="2752641" imgH="1828800" progId="MSGraph.Chart.8">
              <p:embed/>
            </p:oleObj>
          </a:graphicData>
        </a:graphic>
      </p:graphicFrame>
      <p:sp>
        <p:nvSpPr>
          <p:cNvPr id="3078" name="Rectangle 7"/>
          <p:cNvSpPr>
            <a:spLocks noChangeArrowheads="1"/>
          </p:cNvSpPr>
          <p:nvPr/>
        </p:nvSpPr>
        <p:spPr bwMode="auto">
          <a:xfrm>
            <a:off x="0" y="2514600"/>
            <a:ext cx="9144000" cy="0"/>
          </a:xfrm>
          <a:prstGeom prst="rect">
            <a:avLst/>
          </a:prstGeom>
          <a:noFill/>
          <a:ln w="9525">
            <a:noFill/>
            <a:miter lim="800000"/>
            <a:headEnd/>
            <a:tailEnd/>
          </a:ln>
        </p:spPr>
        <p:txBody>
          <a:bodyPr wrap="none" anchor="ctr">
            <a:spAutoFit/>
          </a:bodyPr>
          <a:lstStyle/>
          <a:p>
            <a:endParaRPr lang="id-ID"/>
          </a:p>
        </p:txBody>
      </p:sp>
      <p:graphicFrame>
        <p:nvGraphicFramePr>
          <p:cNvPr id="3075" name="Object 6"/>
          <p:cNvGraphicFramePr>
            <a:graphicFrameLocks noChangeAspect="1"/>
          </p:cNvGraphicFramePr>
          <p:nvPr/>
        </p:nvGraphicFramePr>
        <p:xfrm>
          <a:off x="4648200" y="1828800"/>
          <a:ext cx="4038600" cy="3810000"/>
        </p:xfrm>
        <a:graphic>
          <a:graphicData uri="http://schemas.openxmlformats.org/presentationml/2006/ole">
            <p:oleObj spid="_x0000_s3075" name="Chart" r:id="rId4" imgW="2752641" imgH="1828800" progId="MSGraph.Chart.8">
              <p:embed/>
            </p:oleObj>
          </a:graphicData>
        </a:graphic>
      </p:graphicFrame>
      <p:sp>
        <p:nvSpPr>
          <p:cNvPr id="3079" name="Text Box 8"/>
          <p:cNvSpPr txBox="1">
            <a:spLocks noChangeArrowheads="1"/>
          </p:cNvSpPr>
          <p:nvPr/>
        </p:nvSpPr>
        <p:spPr bwMode="auto">
          <a:xfrm>
            <a:off x="533400" y="5410200"/>
            <a:ext cx="8229600" cy="641350"/>
          </a:xfrm>
          <a:prstGeom prst="rect">
            <a:avLst/>
          </a:prstGeom>
          <a:noFill/>
          <a:ln w="9525">
            <a:noFill/>
            <a:miter lim="800000"/>
            <a:headEnd/>
            <a:tailEnd/>
          </a:ln>
        </p:spPr>
        <p:txBody>
          <a:bodyPr>
            <a:spAutoFit/>
          </a:bodyPr>
          <a:lstStyle/>
          <a:p>
            <a:pPr>
              <a:spcBef>
                <a:spcPct val="50000"/>
              </a:spcBef>
            </a:pPr>
            <a:r>
              <a:rPr lang="id-ID"/>
              <a:t>Gambar 2. Keadaan nilai proyek ya</a:t>
            </a:r>
            <a:r>
              <a:rPr lang="en-US"/>
              <a:t>n</a:t>
            </a:r>
            <a:r>
              <a:rPr lang="id-ID"/>
              <a:t>g didanai PMDN (a) dan PMA (b) tahun 1997-2002 (Badan Koordinasi Penanaman Modal 2003)</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914400"/>
            <a:ext cx="8229600" cy="1735131"/>
          </a:xfrm>
        </p:spPr>
        <p:txBody>
          <a:bodyPr/>
          <a:lstStyle/>
          <a:p>
            <a:r>
              <a:rPr lang="id-ID" sz="4000" dirty="0" smtClean="0"/>
              <a:t>Hasil </a:t>
            </a:r>
            <a:r>
              <a:rPr lang="id-ID" sz="2800" dirty="0" smtClean="0"/>
              <a:t>(</a:t>
            </a:r>
            <a:r>
              <a:rPr lang="id-ID" sz="2800" dirty="0"/>
              <a:t>Efek hepatoprotektif ekstrak buah merah pada hati mencit jantan galur Swiss yang diinduksi dengan karbon tetraklorida)</a:t>
            </a:r>
            <a:r>
              <a:rPr lang="id-ID" sz="4000" dirty="0"/>
              <a:t> </a:t>
            </a:r>
          </a:p>
        </p:txBody>
      </p:sp>
      <p:sp>
        <p:nvSpPr>
          <p:cNvPr id="3075" name="Rectangle 3"/>
          <p:cNvSpPr>
            <a:spLocks noGrp="1" noChangeArrowheads="1"/>
          </p:cNvSpPr>
          <p:nvPr>
            <p:ph type="body" idx="1"/>
          </p:nvPr>
        </p:nvSpPr>
        <p:spPr>
          <a:xfrm>
            <a:off x="457200" y="3213100"/>
            <a:ext cx="8229600" cy="2913063"/>
          </a:xfrm>
        </p:spPr>
        <p:txBody>
          <a:bodyPr/>
          <a:lstStyle/>
          <a:p>
            <a:pPr marL="0" indent="0">
              <a:lnSpc>
                <a:spcPct val="90000"/>
              </a:lnSpc>
              <a:buFontTx/>
              <a:buNone/>
            </a:pPr>
            <a:r>
              <a:rPr lang="id-ID" sz="2400" dirty="0"/>
              <a:t>Analisis varian satu arah menghasilkan nilai </a:t>
            </a:r>
            <a:r>
              <a:rPr lang="id-ID" sz="2400" i="1" dirty="0"/>
              <a:t>F</a:t>
            </a:r>
            <a:r>
              <a:rPr lang="id-ID" sz="2400" baseline="-25000" dirty="0"/>
              <a:t>hitung</a:t>
            </a:r>
            <a:r>
              <a:rPr lang="id-ID" sz="2400" dirty="0"/>
              <a:t> aktivitas SGPT (</a:t>
            </a:r>
            <a:r>
              <a:rPr lang="id-ID" sz="2400" dirty="0" smtClean="0"/>
              <a:t>669 100</a:t>
            </a:r>
            <a:r>
              <a:rPr lang="id-ID" sz="2400" dirty="0"/>
              <a:t>) dan SGOT (</a:t>
            </a:r>
            <a:r>
              <a:rPr lang="id-ID" sz="2400" dirty="0" smtClean="0"/>
              <a:t>42 600</a:t>
            </a:r>
            <a:r>
              <a:rPr lang="id-ID" sz="2400" dirty="0"/>
              <a:t>) yang lebih kecil dibandingkan </a:t>
            </a:r>
            <a:r>
              <a:rPr lang="id-ID" sz="2400" i="1" dirty="0"/>
              <a:t>F</a:t>
            </a:r>
            <a:r>
              <a:rPr lang="id-ID" sz="2400" baseline="-25000" dirty="0"/>
              <a:t>tabel</a:t>
            </a:r>
            <a:r>
              <a:rPr lang="id-ID" sz="2400" dirty="0"/>
              <a:t> (3,89) sehingga dapat dinyatakan bahwa aktivitas SGPT dan SGOT berbeda secara nyata. Perbedaan ini dianalisis lagi dengan LSD (</a:t>
            </a:r>
            <a:r>
              <a:rPr lang="id-ID" sz="2400" dirty="0">
                <a:sym typeface="Symbol" pitchFamily="18" charset="2"/>
              </a:rPr>
              <a:t> = 0,05) dan diketahui selisih rata-rata dari setiap kelompok berbeda nyata (</a:t>
            </a:r>
            <a:r>
              <a:rPr lang="id-ID" sz="2400" i="1" dirty="0">
                <a:sym typeface="Symbol" pitchFamily="18" charset="2"/>
              </a:rPr>
              <a:t>p</a:t>
            </a:r>
            <a:r>
              <a:rPr lang="id-ID" sz="2400" dirty="0">
                <a:sym typeface="Symbol" pitchFamily="18" charset="2"/>
              </a:rPr>
              <a:t> &lt; 0,05) (Tabel 3 dan 4).</a:t>
            </a:r>
            <a:r>
              <a:rPr lang="id-ID"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Pembahasan</a:t>
            </a:r>
          </a:p>
        </p:txBody>
      </p:sp>
      <p:sp>
        <p:nvSpPr>
          <p:cNvPr id="15363" name="Rectangle 3"/>
          <p:cNvSpPr>
            <a:spLocks noGrp="1" noChangeArrowheads="1"/>
          </p:cNvSpPr>
          <p:nvPr>
            <p:ph type="body" idx="1"/>
          </p:nvPr>
        </p:nvSpPr>
        <p:spPr/>
        <p:txBody>
          <a:bodyPr/>
          <a:lstStyle/>
          <a:p>
            <a:pPr eaLnBrk="1" hangingPunct="1">
              <a:lnSpc>
                <a:spcPct val="90000"/>
              </a:lnSpc>
            </a:pPr>
            <a:r>
              <a:rPr lang="en-US" sz="2100" smtClean="0"/>
              <a:t>bukan sekadar menarasikan data</a:t>
            </a:r>
          </a:p>
          <a:p>
            <a:pPr eaLnBrk="1" hangingPunct="1">
              <a:lnSpc>
                <a:spcPct val="90000"/>
              </a:lnSpc>
            </a:pPr>
            <a:r>
              <a:rPr lang="en-US" sz="2100" smtClean="0"/>
              <a:t>urutan pembahasan ~ urutan sajian data </a:t>
            </a:r>
          </a:p>
          <a:p>
            <a:pPr eaLnBrk="1" hangingPunct="1">
              <a:lnSpc>
                <a:spcPct val="90000"/>
              </a:lnSpc>
            </a:pPr>
            <a:r>
              <a:rPr lang="en-US" sz="2100" smtClean="0"/>
              <a:t>baca lagi tujuan dan hipotesis</a:t>
            </a:r>
          </a:p>
          <a:p>
            <a:pPr eaLnBrk="1" hangingPunct="1">
              <a:lnSpc>
                <a:spcPct val="90000"/>
              </a:lnSpc>
              <a:buFont typeface="Wingdings" pitchFamily="2" charset="2"/>
              <a:buNone/>
            </a:pPr>
            <a:r>
              <a:rPr lang="en-US" sz="2100" smtClean="0">
                <a:sym typeface="Symbol" pitchFamily="18" charset="2"/>
              </a:rPr>
              <a:t> </a:t>
            </a:r>
            <a:r>
              <a:rPr lang="en-US" sz="2100" smtClean="0"/>
              <a:t>cocokkan hipotesis/harapan dengan data</a:t>
            </a:r>
          </a:p>
          <a:p>
            <a:pPr eaLnBrk="1" hangingPunct="1">
              <a:lnSpc>
                <a:spcPct val="90000"/>
              </a:lnSpc>
            </a:pPr>
            <a:r>
              <a:rPr lang="en-US" sz="2100" smtClean="0"/>
              <a:t>berikan analisis atau tafsiran</a:t>
            </a:r>
          </a:p>
          <a:p>
            <a:pPr eaLnBrk="1" hangingPunct="1">
              <a:lnSpc>
                <a:spcPct val="90000"/>
              </a:lnSpc>
            </a:pPr>
            <a:r>
              <a:rPr lang="en-US" sz="2100" smtClean="0"/>
              <a:t>kembangkan gagasan atau argumentasi dengan mengaitkan hasil/teori/pendapat/temuan sebelumnya</a:t>
            </a:r>
          </a:p>
          <a:p>
            <a:pPr eaLnBrk="1" hangingPunct="1">
              <a:lnSpc>
                <a:spcPct val="90000"/>
              </a:lnSpc>
              <a:buFont typeface="Wingdings" pitchFamily="2" charset="2"/>
              <a:buNone/>
            </a:pPr>
            <a:r>
              <a:rPr lang="en-US" sz="2100" smtClean="0">
                <a:sym typeface="Symbol" pitchFamily="18" charset="2"/>
              </a:rPr>
              <a:t></a:t>
            </a:r>
            <a:r>
              <a:rPr lang="en-US" sz="2100" smtClean="0"/>
              <a:t> a.l. dengan membandingkan dengan temuan terdahulu</a:t>
            </a:r>
          </a:p>
          <a:p>
            <a:pPr eaLnBrk="1" hangingPunct="1">
              <a:lnSpc>
                <a:spcPct val="90000"/>
              </a:lnSpc>
              <a:buFont typeface="Wingdings" pitchFamily="2" charset="2"/>
              <a:buNone/>
            </a:pPr>
            <a:r>
              <a:rPr lang="en-US" sz="2100" smtClean="0">
                <a:sym typeface="Symbol" pitchFamily="18" charset="2"/>
              </a:rPr>
              <a:t></a:t>
            </a:r>
            <a:r>
              <a:rPr lang="en-US" sz="2100" smtClean="0"/>
              <a:t> adakah pertimbangan teoretis</a:t>
            </a:r>
          </a:p>
          <a:p>
            <a:pPr eaLnBrk="1" hangingPunct="1">
              <a:lnSpc>
                <a:spcPct val="90000"/>
              </a:lnSpc>
              <a:buFont typeface="Wingdings" pitchFamily="2" charset="2"/>
              <a:buNone/>
            </a:pPr>
            <a:r>
              <a:rPr lang="en-US" sz="2100" smtClean="0">
                <a:sym typeface="Symbol" pitchFamily="18" charset="2"/>
              </a:rPr>
              <a:t></a:t>
            </a:r>
            <a:r>
              <a:rPr lang="en-US" sz="2100" smtClean="0"/>
              <a:t> adakah kemungkinan manfaat</a:t>
            </a:r>
          </a:p>
          <a:p>
            <a:pPr eaLnBrk="1" hangingPunct="1">
              <a:lnSpc>
                <a:spcPct val="90000"/>
              </a:lnSpc>
              <a:buFont typeface="Wingdings" pitchFamily="2" charset="2"/>
              <a:buNone/>
            </a:pPr>
            <a:r>
              <a:rPr lang="en-US" sz="2100" smtClean="0">
                <a:sym typeface="Symbol" pitchFamily="18" charset="2"/>
              </a:rPr>
              <a:t></a:t>
            </a:r>
            <a:r>
              <a:rPr lang="en-US" sz="2100" smtClean="0"/>
              <a:t> adakah kemungkinan keterbatasan hasil</a:t>
            </a:r>
          </a:p>
          <a:p>
            <a:pPr eaLnBrk="1" hangingPunct="1">
              <a:lnSpc>
                <a:spcPct val="90000"/>
              </a:lnSpc>
            </a:pPr>
            <a:r>
              <a:rPr lang="en-US" sz="2100" smtClean="0"/>
              <a:t>kembangkan argumen dalam paragraf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400" smtClean="0"/>
              <a:t>Contoh penyajian pembahasan – kurang baik</a:t>
            </a:r>
          </a:p>
        </p:txBody>
      </p:sp>
      <p:sp>
        <p:nvSpPr>
          <p:cNvPr id="17411" name="Rectangle 3"/>
          <p:cNvSpPr>
            <a:spLocks noGrp="1" noChangeArrowheads="1"/>
          </p:cNvSpPr>
          <p:nvPr>
            <p:ph type="body" idx="1"/>
          </p:nvPr>
        </p:nvSpPr>
        <p:spPr>
          <a:xfrm>
            <a:off x="566738" y="1752600"/>
            <a:ext cx="8001000" cy="4800600"/>
          </a:xfrm>
        </p:spPr>
        <p:txBody>
          <a:bodyPr/>
          <a:lstStyle/>
          <a:p>
            <a:pPr marL="0" indent="0" eaLnBrk="1" hangingPunct="1">
              <a:lnSpc>
                <a:spcPct val="80000"/>
              </a:lnSpc>
              <a:buFont typeface="Wingdings" pitchFamily="2" charset="2"/>
              <a:buNone/>
            </a:pPr>
            <a:r>
              <a:rPr lang="en-US" sz="1900" smtClean="0"/>
              <a:t>     </a:t>
            </a:r>
            <a:r>
              <a:rPr lang="id-ID" sz="2000" smtClean="0"/>
              <a:t>Badan Koordinasi Penanaman Modal mencatat, khusus pada 2002 persetujuan PMDN sebanyak 185 proyek dengan nilai investasi Rp. 25,3 </a:t>
            </a:r>
            <a:r>
              <a:rPr lang="id-ID" sz="2000" smtClean="0">
                <a:solidFill>
                  <a:schemeClr val="accent2"/>
                </a:solidFill>
              </a:rPr>
              <a:t>trilyun</a:t>
            </a:r>
            <a:r>
              <a:rPr lang="id-ID" sz="2000" smtClean="0"/>
              <a:t>. Dibandingkan dengan 2001 pada periode yang sama yaitu tercatat 264 proyek dengan nilai investasi Rp. 58,8 triliun, terjadi penurunan jumlah proyek 29,9% dan nilai investasi 57 %. </a:t>
            </a:r>
            <a:r>
              <a:rPr lang="id-ID" sz="2000" smtClean="0">
                <a:solidFill>
                  <a:schemeClr val="accent2"/>
                </a:solidFill>
              </a:rPr>
              <a:t>Sedangkan</a:t>
            </a:r>
            <a:r>
              <a:rPr lang="id-ID" sz="2000" smtClean="0"/>
              <a:t> untuk PMA pada 2002 tercatat 1.148 proyek dengan nilai investasi US $ 9,8 miliar, dan jika dibandingkan dengan periode yang sama pada tahun 2001 </a:t>
            </a:r>
            <a:r>
              <a:rPr lang="id-ID" sz="2000" smtClean="0">
                <a:solidFill>
                  <a:schemeClr val="accent2"/>
                </a:solidFill>
              </a:rPr>
              <a:t>dimana</a:t>
            </a:r>
            <a:r>
              <a:rPr lang="id-ID" sz="2000" smtClean="0"/>
              <a:t> tercatat 1.333 proyek dengan nilai investasi sebesar US $ 15,0 miliar, terjadi penurunan jumlah proyek sebesar 14 %. Rencana investasi PMDN/PMA persetujuan 2002 tersebut akan menyerap tenaga kerja asing sebanyak lebih kurang 214.000 orang dan tenaga kerja asing sebanyak kurang kebih 5.459 orang. Perkembangan persetujuan PMA dari 1997-2002 masih banyak investasi berasal dari </a:t>
            </a:r>
            <a:r>
              <a:rPr lang="id-ID" sz="2000" smtClean="0">
                <a:solidFill>
                  <a:schemeClr val="accent2"/>
                </a:solidFill>
              </a:rPr>
              <a:t>Negara</a:t>
            </a:r>
            <a:r>
              <a:rPr lang="id-ID" sz="2000" smtClean="0"/>
              <a:t> Asia seperti Jepang, Korea Selatan, </a:t>
            </a:r>
            <a:r>
              <a:rPr lang="id-ID" sz="2000" smtClean="0">
                <a:solidFill>
                  <a:schemeClr val="accent2"/>
                </a:solidFill>
              </a:rPr>
              <a:t>Singapore</a:t>
            </a:r>
            <a:r>
              <a:rPr lang="id-ID" sz="2000" smtClean="0"/>
              <a:t>, kemudian dari benua Amerika seperti Amerika, Kanada, dan dari Eropa seperti Perancis, Jerman, Belanda dan I</a:t>
            </a:r>
            <a:r>
              <a:rPr lang="en-US" sz="2000" smtClean="0"/>
              <a:t>n</a:t>
            </a:r>
            <a:r>
              <a:rPr lang="id-ID" sz="2000" smtClean="0"/>
              <a:t>ggris serta dari Australia.</a:t>
            </a:r>
            <a:endParaRPr 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d-ID"/>
              <a:t>Pembahasan</a:t>
            </a:r>
          </a:p>
        </p:txBody>
      </p:sp>
      <p:sp>
        <p:nvSpPr>
          <p:cNvPr id="4099" name="Rectangle 3"/>
          <p:cNvSpPr>
            <a:spLocks noGrp="1" noChangeArrowheads="1"/>
          </p:cNvSpPr>
          <p:nvPr>
            <p:ph type="body" idx="1"/>
          </p:nvPr>
        </p:nvSpPr>
        <p:spPr/>
        <p:txBody>
          <a:bodyPr/>
          <a:lstStyle/>
          <a:p>
            <a:pPr marL="0" indent="0">
              <a:lnSpc>
                <a:spcPct val="80000"/>
              </a:lnSpc>
              <a:buFontTx/>
              <a:buNone/>
            </a:pPr>
            <a:r>
              <a:rPr lang="id-ID" sz="2400" dirty="0"/>
              <a:t>     </a:t>
            </a:r>
            <a:r>
              <a:rPr lang="id-ID" sz="2200" dirty="0"/>
              <a:t>Aktivitas SGOT dan SGPT yag tinggi pada kontrol negatif menunjukkan reaktivitas karbon tetraklorida (CCl</a:t>
            </a:r>
            <a:r>
              <a:rPr lang="id-ID" sz="2200" baseline="-25000" dirty="0"/>
              <a:t>4</a:t>
            </a:r>
            <a:r>
              <a:rPr lang="id-ID" sz="2200" dirty="0"/>
              <a:t>) dalam proses degenerasi sel hati yang ditandai dengan peningkatan aktivitas enzim SGPT dan SGOT. Dalam penelitian ini, peningkatan terlihat jelas apabila dibandingkan dengan nilai aktivitas normal untuk mencit, yaitu 76-208 U/L untuk SGPT dan 30-314 U/L untuk SGOT. Dalam model hepatitis oleh CCl4 (</a:t>
            </a:r>
            <a:r>
              <a:rPr lang="id-ID" sz="2200" dirty="0">
                <a:solidFill>
                  <a:srgbClr val="A50021"/>
                </a:solidFill>
              </a:rPr>
              <a:t>Saratkov 2001</a:t>
            </a:r>
            <a:r>
              <a:rPr lang="id-ID" sz="2200" dirty="0"/>
              <a:t>), molekul CCl</a:t>
            </a:r>
            <a:r>
              <a:rPr lang="id-ID" sz="2200" baseline="-25000" dirty="0"/>
              <a:t>4</a:t>
            </a:r>
            <a:r>
              <a:rPr lang="id-ID" sz="2200" dirty="0"/>
              <a:t> mampu membentuk triklorometil peroksida radikal yang dapat merusak membran sel dan membran organel. Degenerasi organel dalam sel memicu lisosom melepaskan enzim-enzim ke dalam darah sehingga aktivitas enzim SGPT dan SGOT meningkat. Menurut </a:t>
            </a:r>
            <a:r>
              <a:rPr lang="id-ID" sz="2200" dirty="0">
                <a:solidFill>
                  <a:srgbClr val="A50021"/>
                </a:solidFill>
              </a:rPr>
              <a:t>Lu (1995)</a:t>
            </a:r>
            <a:r>
              <a:rPr lang="id-ID" sz="2200" dirty="0"/>
              <a:t>, meningkatnya aktivitas serum tersebut sebanding dengan jumlah sel yang mengalami kerusakan. Dalam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d-ID" dirty="0"/>
              <a:t>Pembahasan (</a:t>
            </a:r>
            <a:r>
              <a:rPr lang="id-ID" dirty="0" smtClean="0"/>
              <a:t>lanjutan)</a:t>
            </a:r>
            <a:endParaRPr lang="id-ID" dirty="0"/>
          </a:p>
        </p:txBody>
      </p:sp>
      <p:sp>
        <p:nvSpPr>
          <p:cNvPr id="6147" name="Rectangle 3"/>
          <p:cNvSpPr>
            <a:spLocks noGrp="1" noChangeArrowheads="1"/>
          </p:cNvSpPr>
          <p:nvPr>
            <p:ph type="body" idx="1"/>
          </p:nvPr>
        </p:nvSpPr>
        <p:spPr/>
        <p:txBody>
          <a:bodyPr/>
          <a:lstStyle/>
          <a:p>
            <a:pPr marL="0" indent="0">
              <a:lnSpc>
                <a:spcPct val="90000"/>
              </a:lnSpc>
              <a:buFontTx/>
              <a:buNone/>
            </a:pPr>
            <a:r>
              <a:rPr lang="id-ID" sz="2200" dirty="0"/>
              <a:t>penelitian ini, terjadi penurunan aktivitas SGPT dan SGOT pada kelompok yang diberi buah merah dan obat standar (Hepasil) dibandingkan dengan kelompok yang tidak diberi kontrol negatif. Fakta ini menunjukkan bahwa keduanya memiliki aktivitas sebagai hepatoprotektor yang didukung oleh aktivitas senyawa antioksidan yang dikandungnya. Buah merah antara lain mengandung beta-karoten dan tokoferol, sedangkan obat standar mengandung senyawa kurkumin, silimarin, sinarin, dan echinakosid yang menunjukkan sebagai antioksidan (</a:t>
            </a:r>
            <a:r>
              <a:rPr lang="id-ID" sz="2200" dirty="0">
                <a:solidFill>
                  <a:srgbClr val="A50021"/>
                </a:solidFill>
              </a:rPr>
              <a:t>Motterlini </a:t>
            </a:r>
            <a:r>
              <a:rPr lang="id-ID" sz="2200" i="1" dirty="0">
                <a:solidFill>
                  <a:srgbClr val="A50021"/>
                </a:solidFill>
              </a:rPr>
              <a:t>et al</a:t>
            </a:r>
            <a:r>
              <a:rPr lang="id-ID" sz="2200" dirty="0">
                <a:solidFill>
                  <a:srgbClr val="A50021"/>
                </a:solidFill>
              </a:rPr>
              <a:t>. 2002</a:t>
            </a:r>
            <a:r>
              <a:rPr lang="id-ID" sz="2200" dirty="0"/>
              <a:t>; </a:t>
            </a:r>
            <a:r>
              <a:rPr lang="id-ID" sz="2200" dirty="0">
                <a:solidFill>
                  <a:srgbClr val="A50021"/>
                </a:solidFill>
              </a:rPr>
              <a:t>Pellati </a:t>
            </a:r>
            <a:r>
              <a:rPr lang="id-ID" sz="2200" i="1" dirty="0">
                <a:solidFill>
                  <a:srgbClr val="A50021"/>
                </a:solidFill>
              </a:rPr>
              <a:t>et al</a:t>
            </a:r>
            <a:r>
              <a:rPr lang="id-ID" sz="2200" dirty="0">
                <a:solidFill>
                  <a:srgbClr val="A50021"/>
                </a:solidFill>
              </a:rPr>
              <a:t>. 2005</a:t>
            </a:r>
            <a:r>
              <a:rPr lang="id-ID" sz="2200" dirty="0"/>
              <a:t>; </a:t>
            </a:r>
            <a:r>
              <a:rPr lang="id-ID" sz="2200" dirty="0">
                <a:solidFill>
                  <a:srgbClr val="A50021"/>
                </a:solidFill>
              </a:rPr>
              <a:t>Toklu </a:t>
            </a:r>
            <a:r>
              <a:rPr lang="id-ID" sz="2200" i="1" dirty="0">
                <a:solidFill>
                  <a:srgbClr val="A50021"/>
                </a:solidFill>
              </a:rPr>
              <a:t>et al</a:t>
            </a:r>
            <a:r>
              <a:rPr lang="id-ID" sz="2200" dirty="0">
                <a:solidFill>
                  <a:srgbClr val="A50021"/>
                </a:solidFill>
              </a:rPr>
              <a:t>. 2008</a:t>
            </a:r>
            <a:r>
              <a:rPr lang="id-ID" sz="22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d-ID"/>
              <a:t>Acuan (mutakhir; primer)</a:t>
            </a:r>
          </a:p>
        </p:txBody>
      </p:sp>
      <p:sp>
        <p:nvSpPr>
          <p:cNvPr id="5123" name="Rectangle 3"/>
          <p:cNvSpPr>
            <a:spLocks noGrp="1" noChangeArrowheads="1"/>
          </p:cNvSpPr>
          <p:nvPr>
            <p:ph type="body" idx="1"/>
          </p:nvPr>
        </p:nvSpPr>
        <p:spPr/>
        <p:txBody>
          <a:bodyPr/>
          <a:lstStyle/>
          <a:p>
            <a:pPr>
              <a:lnSpc>
                <a:spcPct val="90000"/>
              </a:lnSpc>
              <a:buNone/>
            </a:pPr>
            <a:r>
              <a:rPr lang="id-ID" sz="2200" dirty="0"/>
              <a:t>Lu FC. 1995. </a:t>
            </a:r>
            <a:r>
              <a:rPr lang="id-ID" sz="2200" i="1" dirty="0"/>
              <a:t>Patologi</a:t>
            </a:r>
            <a:r>
              <a:rPr lang="id-ID" sz="2200" dirty="0"/>
              <a:t>. Jakarta: Fakultas Kedokteran Universitas Indonesia</a:t>
            </a:r>
          </a:p>
          <a:p>
            <a:pPr>
              <a:lnSpc>
                <a:spcPct val="90000"/>
              </a:lnSpc>
              <a:buNone/>
            </a:pPr>
            <a:r>
              <a:rPr lang="id-ID" sz="2200" dirty="0"/>
              <a:t>Motterlini R, Foresti R, Brassi R, Green CJ. 2000. Curcumin ... </a:t>
            </a:r>
            <a:r>
              <a:rPr lang="id-ID" sz="2200" i="1" dirty="0">
                <a:solidFill>
                  <a:srgbClr val="A50021"/>
                </a:solidFill>
              </a:rPr>
              <a:t>Free Radic Biol Med</a:t>
            </a:r>
            <a:r>
              <a:rPr lang="id-ID" sz="2200" dirty="0"/>
              <a:t> </a:t>
            </a:r>
            <a:r>
              <a:rPr lang="id-ID" sz="2200" b="1" dirty="0"/>
              <a:t>15</a:t>
            </a:r>
            <a:r>
              <a:rPr lang="id-ID" sz="2200" dirty="0"/>
              <a:t>:1303-1312</a:t>
            </a:r>
          </a:p>
          <a:p>
            <a:pPr>
              <a:lnSpc>
                <a:spcPct val="90000"/>
              </a:lnSpc>
              <a:buNone/>
            </a:pPr>
            <a:r>
              <a:rPr lang="id-ID" sz="2200" dirty="0"/>
              <a:t>Pellati F, Benvenuti S, Melegari M, Lassaigne T. 2005. Variability in ... </a:t>
            </a:r>
            <a:r>
              <a:rPr lang="id-ID" sz="2200" i="1" dirty="0">
                <a:solidFill>
                  <a:srgbClr val="A50021"/>
                </a:solidFill>
              </a:rPr>
              <a:t>Phytochem Anal</a:t>
            </a:r>
            <a:r>
              <a:rPr lang="id-ID" sz="2200" dirty="0"/>
              <a:t> </a:t>
            </a:r>
            <a:r>
              <a:rPr lang="id-ID" sz="2200" b="1" dirty="0"/>
              <a:t>16</a:t>
            </a:r>
            <a:r>
              <a:rPr lang="id-ID" sz="2200" dirty="0"/>
              <a:t>:77-85</a:t>
            </a:r>
          </a:p>
          <a:p>
            <a:pPr>
              <a:lnSpc>
                <a:spcPct val="90000"/>
              </a:lnSpc>
              <a:buNone/>
            </a:pPr>
            <a:r>
              <a:rPr lang="id-ID" sz="2200" dirty="0"/>
              <a:t>Saratikov AS, Litvinenko YA, Burkova VN, Negerovskii AI, Mozhellina TK, Chuchalin VS. 2001. Antioxidant and ... </a:t>
            </a:r>
            <a:r>
              <a:rPr lang="id-ID" sz="2200" i="1" dirty="0">
                <a:solidFill>
                  <a:srgbClr val="A50021"/>
                </a:solidFill>
              </a:rPr>
              <a:t>Pharm Chem J</a:t>
            </a:r>
            <a:r>
              <a:rPr lang="id-ID" sz="2200" dirty="0"/>
              <a:t> </a:t>
            </a:r>
            <a:r>
              <a:rPr lang="id-ID" sz="2200" b="1" dirty="0"/>
              <a:t>35</a:t>
            </a:r>
            <a:r>
              <a:rPr lang="id-ID" sz="2200" dirty="0"/>
              <a:t>:340-342</a:t>
            </a:r>
          </a:p>
          <a:p>
            <a:pPr>
              <a:lnSpc>
                <a:spcPct val="90000"/>
              </a:lnSpc>
              <a:buNone/>
            </a:pPr>
            <a:r>
              <a:rPr lang="id-ID" sz="2200" dirty="0"/>
              <a:t>Toklu HZ, Tunall-Akbay T, Velioglu-Ogunc A, Ercan F, Gedik N, Keyer-Uysal M, Sener G. 2008. Sillymarin, the antioxidant component ... </a:t>
            </a:r>
            <a:r>
              <a:rPr lang="id-ID" sz="2200" i="1" dirty="0">
                <a:solidFill>
                  <a:srgbClr val="A50021"/>
                </a:solidFill>
              </a:rPr>
              <a:t>J Surg Res</a:t>
            </a:r>
            <a:r>
              <a:rPr lang="id-ID" sz="2200" dirty="0"/>
              <a:t> </a:t>
            </a:r>
            <a:r>
              <a:rPr lang="id-ID" sz="2200" b="1" dirty="0"/>
              <a:t>145</a:t>
            </a:r>
            <a:r>
              <a:rPr lang="id-ID" sz="2200" dirty="0"/>
              <a:t>:214-222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Gabungan Hasil &amp; Pembahasan</a:t>
            </a:r>
          </a:p>
        </p:txBody>
      </p:sp>
      <p:sp>
        <p:nvSpPr>
          <p:cNvPr id="19459" name="Rectangle 3"/>
          <p:cNvSpPr>
            <a:spLocks noGrp="1" noChangeArrowheads="1"/>
          </p:cNvSpPr>
          <p:nvPr>
            <p:ph type="body" idx="1"/>
          </p:nvPr>
        </p:nvSpPr>
        <p:spPr>
          <a:xfrm>
            <a:off x="533400" y="2057400"/>
            <a:ext cx="8001000" cy="4267200"/>
          </a:xfrm>
        </p:spPr>
        <p:txBody>
          <a:bodyPr/>
          <a:lstStyle/>
          <a:p>
            <a:pPr marL="0" indent="0" eaLnBrk="1" hangingPunct="1">
              <a:lnSpc>
                <a:spcPct val="90000"/>
              </a:lnSpc>
              <a:buFont typeface="Wingdings" pitchFamily="2" charset="2"/>
              <a:buNone/>
            </a:pPr>
            <a:r>
              <a:rPr lang="en-US" sz="2100" b="1" smtClean="0"/>
              <a:t>Reversibilitas.</a:t>
            </a:r>
            <a:r>
              <a:rPr lang="en-US" sz="2100" smtClean="0"/>
              <a:t> Hewan coba kontrol melahirkan dalam waktu 22-31 hari, sedangkan hewan yang diberi perlakuan melahirkan 85-96 hari setelah dikumpulkan dengan pejantan (Tabel 2). Hasil tersebut menunjukkan bahwa hewan coba kelompok perlakuan mengalami penundaan kelahiran 3.5 kali lebih panjang (P&lt;0.05) dibandingkan hewan dari kelompok kontrol. Jumlah anak yang dilahirkan oleh kelompok perlakuan tidak berbeda nyata (P&lt;0.05) dibandingkan dengan kelompok kontrol, yaitu 7-9 ekor. Penelitian sebelumnya menunjukkan bahwa imunisasi mencit dengan gZP3 hanya bersifat kontraseptif, tidak menimbulkan abortus, kematian, atau resorpsi fetus (Mustofa </a:t>
            </a:r>
            <a:r>
              <a:rPr lang="en-US" sz="2100" i="1" smtClean="0"/>
              <a:t>et al</a:t>
            </a:r>
            <a:r>
              <a:rPr lang="en-US" sz="2100" smtClean="0"/>
              <a:t>. 2004b).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Ilustrasi</a:t>
            </a:r>
          </a:p>
        </p:txBody>
      </p:sp>
      <p:sp>
        <p:nvSpPr>
          <p:cNvPr id="20483" name="Rectangle 3"/>
          <p:cNvSpPr>
            <a:spLocks noGrp="1" noChangeArrowheads="1"/>
          </p:cNvSpPr>
          <p:nvPr>
            <p:ph type="body" sz="half" idx="1"/>
          </p:nvPr>
        </p:nvSpPr>
        <p:spPr>
          <a:xfrm>
            <a:off x="566738" y="1752600"/>
            <a:ext cx="7967662" cy="4267200"/>
          </a:xfrm>
        </p:spPr>
        <p:txBody>
          <a:bodyPr/>
          <a:lstStyle/>
          <a:p>
            <a:pPr marL="1192213" indent="-1192213" eaLnBrk="1" hangingPunct="1">
              <a:buFont typeface="Wingdings" pitchFamily="2" charset="2"/>
              <a:buNone/>
            </a:pPr>
            <a:endParaRPr lang="en-US" sz="2100" dirty="0" smtClean="0"/>
          </a:p>
          <a:p>
            <a:pPr marL="1192213" indent="-1192213" eaLnBrk="1" hangingPunct="1">
              <a:buFont typeface="Wingdings" pitchFamily="2" charset="2"/>
              <a:buNone/>
            </a:pPr>
            <a:r>
              <a:rPr lang="en-US" sz="2100" dirty="0" err="1" smtClean="0"/>
              <a:t>Tabel</a:t>
            </a:r>
            <a:r>
              <a:rPr lang="en-US" sz="2100" dirty="0" smtClean="0"/>
              <a:t> </a:t>
            </a:r>
            <a:r>
              <a:rPr lang="en-US" sz="2100" dirty="0" smtClean="0"/>
              <a:t>2 </a:t>
            </a:r>
            <a:r>
              <a:rPr lang="id-ID" sz="2100" dirty="0" smtClean="0"/>
              <a:t> </a:t>
            </a:r>
            <a:r>
              <a:rPr lang="en-US" sz="2100" dirty="0" err="1" smtClean="0"/>
              <a:t>Rataan</a:t>
            </a:r>
            <a:r>
              <a:rPr lang="en-US" sz="2100" dirty="0" smtClean="0"/>
              <a:t> </a:t>
            </a:r>
            <a:r>
              <a:rPr lang="en-US" sz="2100" dirty="0" smtClean="0">
                <a:sym typeface="Symbol" pitchFamily="18" charset="2"/>
              </a:rPr>
              <a:t></a:t>
            </a:r>
            <a:r>
              <a:rPr lang="en-US" sz="2100" dirty="0" smtClean="0"/>
              <a:t> </a:t>
            </a:r>
            <a:r>
              <a:rPr lang="en-US" sz="2100" dirty="0" err="1" smtClean="0"/>
              <a:t>simpangan</a:t>
            </a:r>
            <a:r>
              <a:rPr lang="en-US" sz="2100" dirty="0" smtClean="0"/>
              <a:t> </a:t>
            </a:r>
            <a:r>
              <a:rPr lang="en-US" sz="2100" dirty="0" err="1" smtClean="0"/>
              <a:t>baku</a:t>
            </a:r>
            <a:r>
              <a:rPr lang="en-US" sz="2100" dirty="0" smtClean="0"/>
              <a:t> </a:t>
            </a:r>
            <a:r>
              <a:rPr lang="en-US" sz="2100" dirty="0" err="1" smtClean="0"/>
              <a:t>reversibilitas</a:t>
            </a:r>
            <a:r>
              <a:rPr lang="en-US" sz="2100" dirty="0" smtClean="0"/>
              <a:t> (</a:t>
            </a:r>
            <a:r>
              <a:rPr lang="en-US" sz="2100" dirty="0" err="1" smtClean="0"/>
              <a:t>selang</a:t>
            </a:r>
            <a:r>
              <a:rPr lang="en-US" sz="2100" dirty="0" smtClean="0"/>
              <a:t> </a:t>
            </a:r>
            <a:r>
              <a:rPr lang="en-US" sz="2100" dirty="0" err="1" smtClean="0"/>
              <a:t>waktu</a:t>
            </a:r>
            <a:r>
              <a:rPr lang="en-US" sz="2100" dirty="0" smtClean="0"/>
              <a:t> </a:t>
            </a:r>
            <a:r>
              <a:rPr lang="en-US" sz="2100" dirty="0" err="1" smtClean="0"/>
              <a:t>antara</a:t>
            </a:r>
            <a:r>
              <a:rPr lang="en-US" sz="2100" dirty="0" smtClean="0"/>
              <a:t> </a:t>
            </a:r>
            <a:r>
              <a:rPr lang="en-US" sz="2100" dirty="0" err="1" smtClean="0"/>
              <a:t>saat</a:t>
            </a:r>
            <a:r>
              <a:rPr lang="en-US" sz="2100" dirty="0" smtClean="0"/>
              <a:t> </a:t>
            </a:r>
            <a:r>
              <a:rPr lang="en-US" sz="2100" dirty="0" err="1" smtClean="0"/>
              <a:t>dikumpulkan</a:t>
            </a:r>
            <a:r>
              <a:rPr lang="en-US" sz="2100" dirty="0" smtClean="0"/>
              <a:t> </a:t>
            </a:r>
            <a:r>
              <a:rPr lang="en-US" sz="2100" dirty="0" err="1" smtClean="0"/>
              <a:t>pejantan</a:t>
            </a:r>
            <a:r>
              <a:rPr lang="en-US" sz="2100" dirty="0" smtClean="0"/>
              <a:t> </a:t>
            </a:r>
            <a:r>
              <a:rPr lang="en-US" sz="2100" dirty="0" err="1" smtClean="0"/>
              <a:t>dan</a:t>
            </a:r>
            <a:r>
              <a:rPr lang="en-US" sz="2100" dirty="0" smtClean="0"/>
              <a:t> </a:t>
            </a:r>
            <a:r>
              <a:rPr lang="en-US" sz="2100" dirty="0" err="1" smtClean="0"/>
              <a:t>saat</a:t>
            </a:r>
            <a:r>
              <a:rPr lang="en-US" sz="2100" dirty="0" smtClean="0"/>
              <a:t> </a:t>
            </a:r>
            <a:r>
              <a:rPr lang="en-US" sz="2100" dirty="0" err="1" smtClean="0"/>
              <a:t>melahirkan</a:t>
            </a:r>
            <a:r>
              <a:rPr lang="en-US" sz="2100" dirty="0" smtClean="0"/>
              <a:t>) (</a:t>
            </a:r>
            <a:r>
              <a:rPr lang="en-US" sz="2100" dirty="0" err="1" smtClean="0"/>
              <a:t>hari</a:t>
            </a:r>
            <a:r>
              <a:rPr lang="en-US" sz="2100" dirty="0" smtClean="0"/>
              <a:t>) </a:t>
            </a:r>
            <a:r>
              <a:rPr lang="en-US" sz="2100" dirty="0" err="1" smtClean="0"/>
              <a:t>dan</a:t>
            </a:r>
            <a:r>
              <a:rPr lang="en-US" sz="2100" dirty="0" smtClean="0"/>
              <a:t> </a:t>
            </a:r>
            <a:r>
              <a:rPr lang="en-US" sz="2100" dirty="0" err="1" smtClean="0"/>
              <a:t>jumlah</a:t>
            </a:r>
            <a:r>
              <a:rPr lang="en-US" sz="2100" dirty="0" smtClean="0"/>
              <a:t> </a:t>
            </a:r>
            <a:r>
              <a:rPr lang="en-US" sz="2100" dirty="0" err="1" smtClean="0"/>
              <a:t>anak</a:t>
            </a:r>
            <a:r>
              <a:rPr lang="en-US" sz="2100" dirty="0" smtClean="0"/>
              <a:t> </a:t>
            </a:r>
            <a:r>
              <a:rPr lang="en-US" sz="2100" dirty="0" err="1" smtClean="0"/>
              <a:t>mencit</a:t>
            </a:r>
            <a:r>
              <a:rPr lang="en-US" sz="2100" dirty="0" smtClean="0"/>
              <a:t> </a:t>
            </a:r>
            <a:r>
              <a:rPr lang="en-US" sz="2100" dirty="0" err="1" smtClean="0"/>
              <a:t>setelah</a:t>
            </a:r>
            <a:r>
              <a:rPr lang="en-US" sz="2100" dirty="0" smtClean="0"/>
              <a:t> </a:t>
            </a:r>
            <a:r>
              <a:rPr lang="en-US" sz="2100" dirty="0" err="1" smtClean="0"/>
              <a:t>diimunisasi</a:t>
            </a:r>
            <a:r>
              <a:rPr lang="en-US" sz="2100" dirty="0" smtClean="0"/>
              <a:t> </a:t>
            </a:r>
            <a:r>
              <a:rPr lang="en-US" sz="2100" dirty="0" err="1" smtClean="0"/>
              <a:t>dengan</a:t>
            </a:r>
            <a:r>
              <a:rPr lang="en-US" sz="2100" dirty="0" smtClean="0"/>
              <a:t> protein gZP3</a:t>
            </a:r>
          </a:p>
          <a:p>
            <a:pPr marL="1192213" indent="-1192213" eaLnBrk="1" hangingPunct="1">
              <a:buFont typeface="Wingdings" pitchFamily="2" charset="2"/>
              <a:buNone/>
            </a:pPr>
            <a:endParaRPr lang="en-US" sz="2100" dirty="0" smtClean="0"/>
          </a:p>
        </p:txBody>
      </p:sp>
      <p:graphicFrame>
        <p:nvGraphicFramePr>
          <p:cNvPr id="34876" name="Group 60"/>
          <p:cNvGraphicFramePr>
            <a:graphicFrameLocks noGrp="1"/>
          </p:cNvGraphicFramePr>
          <p:nvPr>
            <p:ph sz="half" idx="2"/>
          </p:nvPr>
        </p:nvGraphicFramePr>
        <p:xfrm>
          <a:off x="685800" y="3810000"/>
          <a:ext cx="7772400" cy="1336993"/>
        </p:xfrm>
        <a:graphic>
          <a:graphicData uri="http://schemas.openxmlformats.org/drawingml/2006/table">
            <a:tbl>
              <a:tblPr/>
              <a:tblGrid>
                <a:gridCol w="2227263"/>
                <a:gridCol w="2781300"/>
                <a:gridCol w="2763837"/>
              </a:tblGrid>
              <a:tr h="369888">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latin typeface="Verdana" pitchFamily="34" charset="0"/>
                          <a:cs typeface="Times New Roman" pitchFamily="18" charset="0"/>
                        </a:rPr>
                        <a:t>Kelompok</a:t>
                      </a:r>
                      <a:endParaRPr kumimoji="0" lang="en-US" sz="2100" b="0" i="0" u="none" strike="noStrike" cap="none" normalizeH="0" baseline="0" smtClean="0">
                        <a:ln>
                          <a:noFill/>
                        </a:ln>
                        <a:solidFill>
                          <a:schemeClr val="tx1"/>
                        </a:solidFill>
                        <a:effectLst/>
                        <a:latin typeface="Verdana" pitchFamily="34"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latin typeface="Verdana" pitchFamily="34" charset="0"/>
                          <a:cs typeface="Times New Roman" pitchFamily="18" charset="0"/>
                        </a:rPr>
                        <a:t>Reversibilitas</a:t>
                      </a:r>
                      <a:endParaRPr kumimoji="0" lang="en-US" sz="2100" b="0" i="0" u="none" strike="noStrike" cap="none" normalizeH="0" baseline="0" smtClean="0">
                        <a:ln>
                          <a:noFill/>
                        </a:ln>
                        <a:solidFill>
                          <a:schemeClr val="tx1"/>
                        </a:solidFill>
                        <a:effectLst/>
                        <a:latin typeface="Verdana" pitchFamily="34"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latin typeface="Verdana" pitchFamily="34" charset="0"/>
                          <a:cs typeface="Times New Roman" pitchFamily="18" charset="0"/>
                        </a:rPr>
                        <a:t>Jumlah Anak</a:t>
                      </a:r>
                      <a:endParaRPr kumimoji="0" lang="en-US" sz="2100" b="0" i="0" u="none" strike="noStrike" cap="none" normalizeH="0" baseline="0" smtClean="0">
                        <a:ln>
                          <a:noFill/>
                        </a:ln>
                        <a:solidFill>
                          <a:schemeClr val="tx1"/>
                        </a:solidFill>
                        <a:effectLst/>
                        <a:latin typeface="Verdana" pitchFamily="34" charset="0"/>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5513">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err="1" smtClean="0">
                          <a:ln>
                            <a:noFill/>
                          </a:ln>
                          <a:solidFill>
                            <a:schemeClr val="tx1"/>
                          </a:solidFill>
                          <a:effectLst/>
                          <a:latin typeface="Verdana" pitchFamily="34" charset="0"/>
                          <a:cs typeface="Times New Roman" pitchFamily="18" charset="0"/>
                        </a:rPr>
                        <a:t>Kontrol</a:t>
                      </a:r>
                      <a:endParaRPr kumimoji="0" lang="en-US" sz="2100" b="0" i="0" u="none" strike="noStrike" cap="none" normalizeH="0" baseline="0" dirty="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dirty="0" smtClean="0">
                          <a:ln>
                            <a:noFill/>
                          </a:ln>
                          <a:solidFill>
                            <a:schemeClr val="tx1"/>
                          </a:solidFill>
                          <a:effectLst/>
                          <a:latin typeface="Verdana" pitchFamily="34" charset="0"/>
                        </a:rPr>
                        <a:t>Imunisasi</a:t>
                      </a:r>
                      <a:endParaRPr kumimoji="0" lang="en-US" sz="2100" b="0" i="0" u="none" strike="noStrike" cap="none" normalizeH="0" baseline="0" dirty="0" smtClean="0">
                        <a:ln>
                          <a:noFill/>
                        </a:ln>
                        <a:solidFill>
                          <a:schemeClr val="tx1"/>
                        </a:solidFill>
                        <a:effectLst/>
                        <a:latin typeface="Verdana" pitchFamily="34" charset="0"/>
                      </a:endParaRPr>
                    </a:p>
                  </a:txBody>
                  <a:tcP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chemeClr val="tx1"/>
                          </a:solidFill>
                          <a:effectLst/>
                          <a:latin typeface="Verdana" pitchFamily="34" charset="0"/>
                          <a:cs typeface="Times New Roman" pitchFamily="18" charset="0"/>
                        </a:rPr>
                        <a:t>26.50 </a:t>
                      </a:r>
                      <a:r>
                        <a:rPr kumimoji="0" lang="en-US" sz="2100" b="0" i="0" u="none" strike="noStrike" cap="none" normalizeH="0" baseline="0" smtClean="0">
                          <a:ln>
                            <a:noFill/>
                          </a:ln>
                          <a:solidFill>
                            <a:schemeClr val="tx1"/>
                          </a:solidFill>
                          <a:effectLst/>
                          <a:latin typeface="Verdana" pitchFamily="34" charset="0"/>
                          <a:cs typeface="Times New Roman" pitchFamily="18" charset="0"/>
                          <a:sym typeface="Symbol" pitchFamily="18" charset="2"/>
                        </a:rPr>
                        <a:t></a:t>
                      </a:r>
                      <a:r>
                        <a:rPr kumimoji="0" lang="en-US" sz="2100" b="0" i="0" u="none" strike="noStrike" cap="none" normalizeH="0" baseline="0" smtClean="0">
                          <a:ln>
                            <a:noFill/>
                          </a:ln>
                          <a:solidFill>
                            <a:schemeClr val="tx1"/>
                          </a:solidFill>
                          <a:effectLst/>
                          <a:latin typeface="Verdana" pitchFamily="34" charset="0"/>
                          <a:cs typeface="Times New Roman" pitchFamily="18" charset="0"/>
                        </a:rPr>
                        <a:t> 4.30a</a:t>
                      </a:r>
                      <a:endParaRPr kumimoji="0" lang="en-US" sz="2100" b="0" i="0" u="none" strike="noStrike" cap="none" normalizeH="0" baseline="0" smtClean="0">
                        <a:ln>
                          <a:noFill/>
                        </a:ln>
                        <a:solidFill>
                          <a:schemeClr val="tx1"/>
                        </a:solidFill>
                        <a:effectLst/>
                        <a:latin typeface="Verdana" pitchFamily="34" charset="0"/>
                        <a:cs typeface="Times New Roman" pitchFamily="18" charset="0"/>
                        <a:sym typeface="Symbol" pitchFamily="18" charset="2"/>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smtClean="0">
                          <a:ln>
                            <a:noFill/>
                          </a:ln>
                          <a:solidFill>
                            <a:schemeClr val="tx1"/>
                          </a:solidFill>
                          <a:effectLst/>
                          <a:latin typeface="Verdana" pitchFamily="34" charset="0"/>
                          <a:cs typeface="Times New Roman" pitchFamily="18" charset="0"/>
                          <a:sym typeface="Symbol" pitchFamily="18" charset="2"/>
                        </a:rPr>
                        <a:t>91.60 </a:t>
                      </a:r>
                      <a:r>
                        <a:rPr kumimoji="0" lang="en-US" sz="2100" b="0" i="0" u="none" strike="noStrike" cap="none" normalizeH="0" baseline="0" smtClean="0">
                          <a:ln>
                            <a:noFill/>
                          </a:ln>
                          <a:solidFill>
                            <a:schemeClr val="tx1"/>
                          </a:solidFill>
                          <a:effectLst/>
                          <a:latin typeface="Verdana" pitchFamily="34" charset="0"/>
                          <a:cs typeface="Times New Roman" pitchFamily="18" charset="0"/>
                        </a:rPr>
                        <a:t> 4.90b</a:t>
                      </a:r>
                      <a:endParaRPr kumimoji="0" lang="en-US" sz="2100" b="0" i="0" u="none" strike="noStrike" cap="none" normalizeH="0" baseline="0" smtClean="0">
                        <a:ln>
                          <a:noFill/>
                        </a:ln>
                        <a:solidFill>
                          <a:schemeClr val="tx1"/>
                        </a:solidFill>
                        <a:effectLst/>
                        <a:latin typeface="Verdana" pitchFamily="34" charset="0"/>
                        <a:cs typeface="Times New Roman" pitchFamily="18" charset="0"/>
                        <a:sym typeface="Symbol" pitchFamily="18" charset="2"/>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Verdana" pitchFamily="34" charset="0"/>
                          <a:cs typeface="Times New Roman" pitchFamily="18" charset="0"/>
                        </a:rPr>
                        <a:t>7.70 </a:t>
                      </a:r>
                      <a:r>
                        <a:rPr kumimoji="0" lang="en-US" sz="2100" b="0" i="0" u="none" strike="noStrike" cap="none" normalizeH="0" baseline="0" dirty="0" smtClean="0">
                          <a:ln>
                            <a:noFill/>
                          </a:ln>
                          <a:solidFill>
                            <a:schemeClr val="tx1"/>
                          </a:solidFill>
                          <a:effectLst/>
                          <a:latin typeface="Verdana" pitchFamily="34" charset="0"/>
                          <a:cs typeface="Times New Roman" pitchFamily="18" charset="0"/>
                          <a:sym typeface="Symbol" pitchFamily="18" charset="2"/>
                        </a:rPr>
                        <a:t></a:t>
                      </a:r>
                      <a:r>
                        <a:rPr kumimoji="0" lang="en-US" sz="2100" b="0" i="0" u="none" strike="noStrike" cap="none" normalizeH="0" baseline="0" dirty="0" smtClean="0">
                          <a:ln>
                            <a:noFill/>
                          </a:ln>
                          <a:solidFill>
                            <a:schemeClr val="tx1"/>
                          </a:solidFill>
                          <a:effectLst/>
                          <a:latin typeface="Verdana" pitchFamily="34" charset="0"/>
                          <a:cs typeface="Times New Roman" pitchFamily="18" charset="0"/>
                        </a:rPr>
                        <a:t> 1.34a</a:t>
                      </a:r>
                      <a:endParaRPr kumimoji="0" lang="en-US" sz="2100" b="0" i="0" u="none" strike="noStrike" cap="none" normalizeH="0" baseline="0" dirty="0" smtClean="0">
                        <a:ln>
                          <a:noFill/>
                        </a:ln>
                        <a:solidFill>
                          <a:schemeClr val="tx1"/>
                        </a:solidFill>
                        <a:effectLst/>
                        <a:latin typeface="Verdana" pitchFamily="34" charset="0"/>
                        <a:cs typeface="Times New Roman" pitchFamily="18" charset="0"/>
                        <a:sym typeface="Symbol" pitchFamily="18" charset="2"/>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Verdana" pitchFamily="34" charset="0"/>
                          <a:cs typeface="Times New Roman" pitchFamily="18" charset="0"/>
                          <a:sym typeface="Symbol" pitchFamily="18" charset="2"/>
                        </a:rPr>
                        <a:t>7.80 </a:t>
                      </a:r>
                      <a:r>
                        <a:rPr kumimoji="0" lang="en-US" sz="2100" b="0" i="0" u="none" strike="noStrike" cap="none" normalizeH="0" baseline="0" dirty="0" smtClean="0">
                          <a:ln>
                            <a:noFill/>
                          </a:ln>
                          <a:solidFill>
                            <a:schemeClr val="tx1"/>
                          </a:solidFill>
                          <a:effectLst/>
                          <a:latin typeface="Verdana" pitchFamily="34" charset="0"/>
                          <a:cs typeface="Times New Roman" pitchFamily="18" charset="0"/>
                        </a:rPr>
                        <a:t> 1.48a</a:t>
                      </a:r>
                      <a:endParaRPr kumimoji="0" lang="en-US" sz="2100" b="0" i="0" u="none" strike="noStrike" cap="none" normalizeH="0" baseline="0" dirty="0" smtClean="0">
                        <a:ln>
                          <a:noFill/>
                        </a:ln>
                        <a:solidFill>
                          <a:schemeClr val="tx1"/>
                        </a:solidFill>
                        <a:effectLst/>
                        <a:latin typeface="Verdana" pitchFamily="34" charset="0"/>
                        <a:cs typeface="Times New Roman" pitchFamily="18" charset="0"/>
                        <a:sym typeface="Symbol" pitchFamily="18" charset="2"/>
                      </a:endParaRPr>
                    </a:p>
                  </a:txBody>
                  <a:tcP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400" smtClean="0"/>
              <a:t>Contoh penggabungan Pembahasan dan Simpulan</a:t>
            </a:r>
          </a:p>
        </p:txBody>
      </p:sp>
      <p:sp>
        <p:nvSpPr>
          <p:cNvPr id="21507" name="Rectangle 3"/>
          <p:cNvSpPr>
            <a:spLocks noGrp="1" noChangeArrowheads="1"/>
          </p:cNvSpPr>
          <p:nvPr>
            <p:ph type="body" idx="1"/>
          </p:nvPr>
        </p:nvSpPr>
        <p:spPr/>
        <p:txBody>
          <a:bodyPr/>
          <a:lstStyle/>
          <a:p>
            <a:pPr marL="0" indent="0" eaLnBrk="1" hangingPunct="1">
              <a:lnSpc>
                <a:spcPct val="80000"/>
              </a:lnSpc>
              <a:buFont typeface="Wingdings" pitchFamily="2" charset="2"/>
              <a:buNone/>
            </a:pPr>
            <a:r>
              <a:rPr lang="en-US" sz="2100" smtClean="0"/>
              <a:t>[Judul: </a:t>
            </a:r>
            <a:r>
              <a:rPr lang="en-US" sz="2100" b="1" smtClean="0"/>
              <a:t>Potensi Reproduksi Keong Lola di Pulau Saparua, Maluku Tengah</a:t>
            </a:r>
            <a:r>
              <a:rPr lang="en-US" sz="2100" smtClean="0"/>
              <a:t>]    </a:t>
            </a:r>
          </a:p>
          <a:p>
            <a:pPr marL="0" indent="0" eaLnBrk="1" hangingPunct="1">
              <a:lnSpc>
                <a:spcPct val="80000"/>
              </a:lnSpc>
              <a:buFont typeface="Wingdings" pitchFamily="2" charset="2"/>
              <a:buNone/>
            </a:pPr>
            <a:r>
              <a:rPr lang="en-US" sz="2100" smtClean="0"/>
              <a:t>     (sebagai paragraf terakhir di Pembahasan)</a:t>
            </a:r>
          </a:p>
          <a:p>
            <a:pPr marL="0" indent="0" eaLnBrk="1" hangingPunct="1">
              <a:lnSpc>
                <a:spcPct val="80000"/>
              </a:lnSpc>
              <a:buFont typeface="Wingdings" pitchFamily="2" charset="2"/>
              <a:buNone/>
            </a:pPr>
            <a:r>
              <a:rPr lang="en-US" sz="2100" smtClean="0"/>
              <a:t>     Hasil penelitian ini menunjukkan bahwa populasi keong lola di Pulau Saparua tersusun atas tiga kelompok umur. Kelompok umur ini mengindikasikan bahwa populasi tersebut berasal dari tiga kali periode pemijahan dalam setahun. Berdasarkan nilai laju reproduksi bersih (R</a:t>
            </a:r>
            <a:r>
              <a:rPr lang="en-US" sz="2100" baseline="-25000" smtClean="0"/>
              <a:t>0</a:t>
            </a:r>
            <a:r>
              <a:rPr lang="en-US" sz="2100" smtClean="0"/>
              <a:t>), individu betina keong lola dapat menghasilkan 225 individu betina setiap kali bereproduksi. Selain itu, kondisi gonad keong lola betina yang diamati memberi indikasi bahwa perkembangan gonad keong lola di Pulau Saparua berlangsung secara terus menerus sepanjang tahun yang ditunjukkan oleh adanya tiga tahapan perkembangan oosit.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400" smtClean="0"/>
              <a:t>Jika Hasil dan Pembahasan digabung ...</a:t>
            </a:r>
          </a:p>
        </p:txBody>
      </p:sp>
      <p:sp>
        <p:nvSpPr>
          <p:cNvPr id="7171" name="Rectangle 4"/>
          <p:cNvSpPr>
            <a:spLocks noGrp="1" noChangeArrowheads="1"/>
          </p:cNvSpPr>
          <p:nvPr>
            <p:ph type="body" sz="half" idx="1"/>
          </p:nvPr>
        </p:nvSpPr>
        <p:spPr/>
        <p:txBody>
          <a:bodyPr/>
          <a:lstStyle/>
          <a:p>
            <a:pPr eaLnBrk="1" hangingPunct="1">
              <a:buFont typeface="Wingdings" pitchFamily="2" charset="2"/>
              <a:buNone/>
            </a:pPr>
            <a:r>
              <a:rPr lang="en-US" sz="2600" u="sng" smtClean="0"/>
              <a:t>Keuntungan</a:t>
            </a:r>
          </a:p>
          <a:p>
            <a:pPr eaLnBrk="1" hangingPunct="1"/>
            <a:r>
              <a:rPr lang="en-US" sz="2600" smtClean="0"/>
              <a:t>sederhana</a:t>
            </a:r>
          </a:p>
          <a:p>
            <a:pPr eaLnBrk="1" hangingPunct="1"/>
            <a:r>
              <a:rPr lang="en-US" sz="2600" smtClean="0"/>
              <a:t>hanya jika permasalahannya sederhana </a:t>
            </a:r>
          </a:p>
          <a:p>
            <a:pPr eaLnBrk="1" hangingPunct="1"/>
            <a:r>
              <a:rPr lang="en-US" sz="2600" smtClean="0"/>
              <a:t>cocok untuk jenis ‘catatan penelitian’ (</a:t>
            </a:r>
            <a:r>
              <a:rPr lang="en-US" sz="2600" i="1" smtClean="0"/>
              <a:t>short communication</a:t>
            </a:r>
            <a:r>
              <a:rPr lang="en-US" sz="2600" smtClean="0"/>
              <a:t>)</a:t>
            </a:r>
          </a:p>
        </p:txBody>
      </p:sp>
      <p:sp>
        <p:nvSpPr>
          <p:cNvPr id="7172" name="Rectangle 5"/>
          <p:cNvSpPr>
            <a:spLocks noGrp="1" noChangeArrowheads="1"/>
          </p:cNvSpPr>
          <p:nvPr>
            <p:ph type="body" sz="half" idx="2"/>
          </p:nvPr>
        </p:nvSpPr>
        <p:spPr/>
        <p:txBody>
          <a:bodyPr/>
          <a:lstStyle/>
          <a:p>
            <a:pPr eaLnBrk="1" hangingPunct="1">
              <a:buFont typeface="Wingdings" pitchFamily="2" charset="2"/>
              <a:buNone/>
            </a:pPr>
            <a:r>
              <a:rPr lang="en-US" sz="2600" u="sng" smtClean="0"/>
              <a:t>Kelemahan</a:t>
            </a:r>
          </a:p>
          <a:p>
            <a:pPr eaLnBrk="1" hangingPunct="1"/>
            <a:r>
              <a:rPr lang="en-US" sz="2600" smtClean="0"/>
              <a:t>kurang jelas mana hasil peneliti sendiri dan mana hasil peneliti lain</a:t>
            </a:r>
          </a:p>
          <a:p>
            <a:pPr eaLnBrk="1" hangingPunct="1"/>
            <a:r>
              <a:rPr lang="en-US" sz="2600" smtClean="0"/>
              <a:t>argumentasi penulis kurang dapat dikembangkan dengan baik</a:t>
            </a:r>
          </a:p>
          <a:p>
            <a:pPr eaLnBrk="1" hangingPunct="1">
              <a:buFont typeface="Wingdings" pitchFamily="2" charset="2"/>
              <a:buNone/>
            </a:pPr>
            <a:endParaRPr lang="en-US" sz="26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4"/>
          <p:cNvSpPr>
            <a:spLocks noChangeArrowheads="1" noChangeShapeType="1" noTextEdit="1"/>
          </p:cNvSpPr>
          <p:nvPr/>
        </p:nvSpPr>
        <p:spPr bwMode="auto">
          <a:xfrm>
            <a:off x="838200" y="2590800"/>
            <a:ext cx="7543800" cy="2003425"/>
          </a:xfrm>
          <a:prstGeom prst="rect">
            <a:avLst/>
          </a:prstGeom>
        </p:spPr>
        <p:txBody>
          <a:bodyPr wrap="none" fromWordArt="1">
            <a:prstTxWarp prst="textWave1">
              <a:avLst>
                <a:gd name="adj1" fmla="val 13005"/>
                <a:gd name="adj2" fmla="val 0"/>
              </a:avLst>
            </a:prstTxWarp>
          </a:bodyPr>
          <a:lstStyle/>
          <a:p>
            <a:pPr algn="ctr"/>
            <a:r>
              <a:rPr lang="id-ID"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Terima kasih atas perhatian Anda</a:t>
            </a:r>
          </a:p>
          <a:p>
            <a:pPr algn="ctr"/>
            <a:endParaRPr lang="id-ID"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endParaRPr>
          </a:p>
          <a:p>
            <a:pPr algn="ctr"/>
            <a:r>
              <a:rPr lang="id-ID"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Semoga bermanfaat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400" smtClean="0"/>
              <a:t>Jika Hasil dan Pembahasan dipisah </a:t>
            </a:r>
          </a:p>
        </p:txBody>
      </p:sp>
      <p:sp>
        <p:nvSpPr>
          <p:cNvPr id="8195" name="Rectangle 3"/>
          <p:cNvSpPr>
            <a:spLocks noGrp="1" noChangeArrowheads="1"/>
          </p:cNvSpPr>
          <p:nvPr>
            <p:ph type="body" idx="1"/>
          </p:nvPr>
        </p:nvSpPr>
        <p:spPr/>
        <p:txBody>
          <a:bodyPr/>
          <a:lstStyle/>
          <a:p>
            <a:pPr eaLnBrk="1" hangingPunct="1">
              <a:lnSpc>
                <a:spcPct val="90000"/>
              </a:lnSpc>
            </a:pPr>
            <a:r>
              <a:rPr lang="en-US" sz="2600" smtClean="0"/>
              <a:t>format lebih rapi</a:t>
            </a:r>
          </a:p>
          <a:p>
            <a:pPr eaLnBrk="1" hangingPunct="1">
              <a:lnSpc>
                <a:spcPct val="90000"/>
              </a:lnSpc>
            </a:pPr>
            <a:r>
              <a:rPr lang="en-US" sz="2600" smtClean="0"/>
              <a:t>pembaca bisa mengambil simpulan terlebih dulu </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Jika tidak ada bagian Simpulan (dan Saran) secara terpisah</a:t>
            </a:r>
          </a:p>
          <a:p>
            <a:pPr eaLnBrk="1" hangingPunct="1">
              <a:lnSpc>
                <a:spcPct val="90000"/>
              </a:lnSpc>
            </a:pPr>
            <a:r>
              <a:rPr lang="en-US" sz="2600" smtClean="0"/>
              <a:t>Simpulan dapat digabung dengan Pembahasan</a:t>
            </a:r>
          </a:p>
          <a:p>
            <a:pPr eaLnBrk="1" hangingPunct="1">
              <a:lnSpc>
                <a:spcPct val="90000"/>
              </a:lnSpc>
            </a:pPr>
            <a:r>
              <a:rPr lang="en-US" sz="2600" smtClean="0"/>
              <a:t>Letakkan sebagai kalimat terakhir pada paragraf pembahasan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Hasil</a:t>
            </a:r>
          </a:p>
        </p:txBody>
      </p:sp>
      <p:sp>
        <p:nvSpPr>
          <p:cNvPr id="9219" name="Rectangle 3"/>
          <p:cNvSpPr>
            <a:spLocks noGrp="1" noChangeArrowheads="1"/>
          </p:cNvSpPr>
          <p:nvPr>
            <p:ph type="body" idx="1"/>
          </p:nvPr>
        </p:nvSpPr>
        <p:spPr/>
        <p:txBody>
          <a:bodyPr/>
          <a:lstStyle/>
          <a:p>
            <a:pPr eaLnBrk="1" hangingPunct="1">
              <a:lnSpc>
                <a:spcPct val="90000"/>
              </a:lnSpc>
            </a:pPr>
            <a:r>
              <a:rPr lang="en-US" sz="2100" smtClean="0"/>
              <a:t>sajikan hasil secara bersistem</a:t>
            </a:r>
          </a:p>
          <a:p>
            <a:pPr eaLnBrk="1" hangingPunct="1">
              <a:lnSpc>
                <a:spcPct val="90000"/>
              </a:lnSpc>
              <a:buFont typeface="Wingdings" pitchFamily="2" charset="2"/>
              <a:buNone/>
            </a:pPr>
            <a:r>
              <a:rPr lang="en-US" sz="2100" smtClean="0">
                <a:sym typeface="Symbol" pitchFamily="18" charset="2"/>
              </a:rPr>
              <a:t> </a:t>
            </a:r>
            <a:r>
              <a:rPr lang="en-US" sz="2100" smtClean="0"/>
              <a:t>lihat lagi Tujuan </a:t>
            </a:r>
          </a:p>
          <a:p>
            <a:pPr eaLnBrk="1" hangingPunct="1">
              <a:lnSpc>
                <a:spcPct val="90000"/>
              </a:lnSpc>
              <a:buFont typeface="Wingdings" pitchFamily="2" charset="2"/>
              <a:buNone/>
            </a:pPr>
            <a:r>
              <a:rPr lang="en-US" sz="2100" smtClean="0">
                <a:sym typeface="Symbol" pitchFamily="18" charset="2"/>
              </a:rPr>
              <a:t></a:t>
            </a:r>
            <a:r>
              <a:rPr lang="en-US" sz="2100" smtClean="0"/>
              <a:t> lihat lagi langkah-langkah dalam Metode</a:t>
            </a:r>
          </a:p>
          <a:p>
            <a:pPr eaLnBrk="1" hangingPunct="1">
              <a:lnSpc>
                <a:spcPct val="90000"/>
              </a:lnSpc>
            </a:pPr>
            <a:r>
              <a:rPr lang="en-US" sz="2100" smtClean="0"/>
              <a:t>narasi berisi informasi yang </a:t>
            </a:r>
            <a:r>
              <a:rPr lang="en-US" sz="2100" u="sng" smtClean="0"/>
              <a:t>disarikan</a:t>
            </a:r>
            <a:r>
              <a:rPr lang="en-US" sz="2100" smtClean="0"/>
              <a:t> dari data, bukan menarasikan data seperti apa adanya</a:t>
            </a:r>
          </a:p>
          <a:p>
            <a:pPr eaLnBrk="1" hangingPunct="1">
              <a:lnSpc>
                <a:spcPct val="90000"/>
              </a:lnSpc>
            </a:pPr>
            <a:r>
              <a:rPr lang="en-US" sz="2100" smtClean="0"/>
              <a:t>perjelas narasi dengan ilustrasi (gambar, tabel)</a:t>
            </a:r>
          </a:p>
          <a:p>
            <a:pPr eaLnBrk="1" hangingPunct="1">
              <a:lnSpc>
                <a:spcPct val="90000"/>
              </a:lnSpc>
              <a:buFont typeface="Symbol" pitchFamily="18" charset="2"/>
              <a:buChar char="Þ"/>
            </a:pPr>
            <a:r>
              <a:rPr lang="en-US" sz="2100" smtClean="0">
                <a:sym typeface="Symbol" pitchFamily="18" charset="2"/>
              </a:rPr>
              <a:t>uraian dalam narasi dan ilustrasi harus selaras (lonjakan? stabil? fluktuatif?)</a:t>
            </a:r>
          </a:p>
          <a:p>
            <a:pPr eaLnBrk="1" hangingPunct="1">
              <a:lnSpc>
                <a:spcPct val="90000"/>
              </a:lnSpc>
              <a:buFont typeface="Symbol" pitchFamily="18" charset="2"/>
              <a:buChar char="Þ"/>
            </a:pPr>
            <a:r>
              <a:rPr lang="en-US" sz="2100" smtClean="0"/>
              <a:t>nomori ilustrasi secara berurutan</a:t>
            </a:r>
          </a:p>
          <a:p>
            <a:pPr eaLnBrk="1" hangingPunct="1">
              <a:lnSpc>
                <a:spcPct val="90000"/>
              </a:lnSpc>
              <a:buFont typeface="Symbol" pitchFamily="18" charset="2"/>
              <a:buChar char="Þ"/>
            </a:pPr>
            <a:r>
              <a:rPr lang="en-US" sz="2100" smtClean="0"/>
              <a:t>ilustrasi harus diacu dalam teks</a:t>
            </a:r>
          </a:p>
          <a:p>
            <a:pPr eaLnBrk="1" hangingPunct="1">
              <a:lnSpc>
                <a:spcPct val="90000"/>
              </a:lnSpc>
            </a:pPr>
            <a:r>
              <a:rPr lang="en-US" sz="2100" smtClean="0"/>
              <a:t>sajikan data olahan, bukan data mentah</a:t>
            </a:r>
          </a:p>
          <a:p>
            <a:pPr eaLnBrk="1" hangingPunct="1">
              <a:lnSpc>
                <a:spcPct val="90000"/>
              </a:lnSpc>
              <a:buFont typeface="Wingdings" pitchFamily="2" charset="2"/>
              <a:buNone/>
            </a:pPr>
            <a:r>
              <a:rPr lang="en-US" sz="2100" smtClean="0">
                <a:sym typeface="Symbol" pitchFamily="18" charset="2"/>
              </a:rPr>
              <a:t></a:t>
            </a:r>
            <a:r>
              <a:rPr lang="en-US" sz="2100" smtClean="0"/>
              <a:t> kalau perlu: reduksi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400" smtClean="0"/>
              <a:t>Contoh narasi hasil – kurang baik</a:t>
            </a:r>
          </a:p>
        </p:txBody>
      </p:sp>
      <p:sp>
        <p:nvSpPr>
          <p:cNvPr id="11267"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id-ID" sz="2100" smtClean="0"/>
              <a:t>Judul: </a:t>
            </a:r>
            <a:r>
              <a:rPr lang="id-ID" sz="2100" b="1" smtClean="0"/>
              <a:t>Refleksi Sewindu Reformasi: Regulasi Investasi Masa Mendatang</a:t>
            </a:r>
            <a:endParaRPr lang="id-ID" sz="2100" smtClean="0"/>
          </a:p>
          <a:p>
            <a:pPr marL="0" indent="0" eaLnBrk="1" hangingPunct="1">
              <a:lnSpc>
                <a:spcPct val="90000"/>
              </a:lnSpc>
            </a:pPr>
            <a:endParaRPr lang="en-US" sz="2100" smtClean="0"/>
          </a:p>
          <a:p>
            <a:pPr marL="0" indent="0" eaLnBrk="1" hangingPunct="1">
              <a:lnSpc>
                <a:spcPct val="90000"/>
              </a:lnSpc>
              <a:buFont typeface="Wingdings" pitchFamily="2" charset="2"/>
              <a:buNone/>
            </a:pPr>
            <a:r>
              <a:rPr lang="en-US" sz="2100" smtClean="0"/>
              <a:t>     </a:t>
            </a:r>
            <a:r>
              <a:rPr lang="id-ID" sz="2100" smtClean="0"/>
              <a:t>Sejak terjadinya krisis ekonomi pertengahan 1997, minat investor baik Penanaman Modal Dalam Negeri (PMDN) maupun Penanaman Modal Asing (PMA) cenderung menurun jika dilihat dari nilai investasi. Namun bila dilihat dari jumlah proyek untuk PMA terlihat bahwa minat investor asing masih cukup tinggi terutama pada tahun 2000. Walaupun terjadi penurunan lagi pada 2001 dan 2002. Perkembangan persetujuan PMDN dan PMA di Indonesia dapat dilihat pada tabel berikut.</a:t>
            </a:r>
            <a:endParaRPr lang="en-US" sz="21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Ilustrasi – kurang baik</a:t>
            </a:r>
          </a:p>
        </p:txBody>
      </p:sp>
      <p:sp>
        <p:nvSpPr>
          <p:cNvPr id="12291" name="Text Box 4"/>
          <p:cNvSpPr txBox="1">
            <a:spLocks noChangeArrowheads="1"/>
          </p:cNvSpPr>
          <p:nvPr/>
        </p:nvSpPr>
        <p:spPr bwMode="auto">
          <a:xfrm>
            <a:off x="609600" y="1981200"/>
            <a:ext cx="7086600" cy="366713"/>
          </a:xfrm>
          <a:prstGeom prst="rect">
            <a:avLst/>
          </a:prstGeom>
          <a:noFill/>
          <a:ln w="9525">
            <a:noFill/>
            <a:miter lim="800000"/>
            <a:headEnd/>
            <a:tailEnd/>
          </a:ln>
        </p:spPr>
        <p:txBody>
          <a:bodyPr>
            <a:spAutoFit/>
          </a:bodyPr>
          <a:lstStyle/>
          <a:p>
            <a:pPr>
              <a:spcBef>
                <a:spcPct val="50000"/>
              </a:spcBef>
            </a:pPr>
            <a:endParaRPr lang="id-ID"/>
          </a:p>
        </p:txBody>
      </p:sp>
      <p:sp>
        <p:nvSpPr>
          <p:cNvPr id="12292" name="Text Box 6"/>
          <p:cNvSpPr txBox="1">
            <a:spLocks noChangeArrowheads="1"/>
          </p:cNvSpPr>
          <p:nvPr/>
        </p:nvSpPr>
        <p:spPr bwMode="auto">
          <a:xfrm>
            <a:off x="1524000" y="1752600"/>
            <a:ext cx="6629400" cy="366713"/>
          </a:xfrm>
          <a:prstGeom prst="rect">
            <a:avLst/>
          </a:prstGeom>
          <a:noFill/>
          <a:ln w="9525">
            <a:noFill/>
            <a:miter lim="800000"/>
            <a:headEnd/>
            <a:tailEnd/>
          </a:ln>
        </p:spPr>
        <p:txBody>
          <a:bodyPr>
            <a:spAutoFit/>
          </a:bodyPr>
          <a:lstStyle/>
          <a:p>
            <a:pPr>
              <a:spcBef>
                <a:spcPct val="50000"/>
              </a:spcBef>
            </a:pPr>
            <a:r>
              <a:rPr lang="id-ID" b="1"/>
              <a:t>PERKEMBANGAN PMDN/PMA TAHUN 1997-2002</a:t>
            </a:r>
            <a:endParaRPr lang="en-US" b="1"/>
          </a:p>
        </p:txBody>
      </p:sp>
      <p:graphicFrame>
        <p:nvGraphicFramePr>
          <p:cNvPr id="36965" name="Group 101"/>
          <p:cNvGraphicFramePr>
            <a:graphicFrameLocks noGrp="1"/>
          </p:cNvGraphicFramePr>
          <p:nvPr>
            <p:ph idx="1"/>
          </p:nvPr>
        </p:nvGraphicFramePr>
        <p:xfrm>
          <a:off x="457200" y="2209800"/>
          <a:ext cx="8305800" cy="3230880"/>
        </p:xfrm>
        <a:graphic>
          <a:graphicData uri="http://schemas.openxmlformats.org/drawingml/2006/table">
            <a:tbl>
              <a:tblPr/>
              <a:tblGrid>
                <a:gridCol w="1193800"/>
                <a:gridCol w="1362075"/>
                <a:gridCol w="2117725"/>
                <a:gridCol w="1346200"/>
                <a:gridCol w="2286000"/>
              </a:tblGrid>
              <a:tr h="419100">
                <a:tc rowSpan="2">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Tahun</a:t>
                      </a:r>
                      <a:endParaRPr kumimoji="0" lang="id-ID" sz="2100" b="0" i="0" u="none" strike="noStrike" cap="none" normalizeH="0" baseline="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PMDN</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gridSpan="2">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PMA</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800100">
                <a:tc vMerge="1">
                  <a:txBody>
                    <a:bodyPr/>
                    <a:lstStyle/>
                    <a:p>
                      <a:endParaRPr lang="id-ID"/>
                    </a:p>
                  </a:txBody>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Proyek</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Investasi</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(Rp Triliyun)</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Proyek</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Investasi</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1" i="0" u="none" strike="noStrike" cap="none" normalizeH="0" baseline="0" smtClean="0">
                          <a:ln>
                            <a:noFill/>
                          </a:ln>
                          <a:solidFill>
                            <a:schemeClr val="tx1"/>
                          </a:solidFill>
                          <a:effectLst/>
                          <a:latin typeface="Verdana" pitchFamily="34" charset="0"/>
                          <a:cs typeface="Times New Roman" pitchFamily="18" charset="0"/>
                        </a:rPr>
                        <a:t>(US $ Milyar)</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1997</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1998</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1999</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2000</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2001</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2002</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723</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327</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237</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392</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264</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185</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119,9</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57,9</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53,5</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93,9</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58,8</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25,3</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781</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1.034</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1.177</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1.541</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1.333</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1.148</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33,8</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13,6</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10,9</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16,1</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15,0</a:t>
                      </a:r>
                      <a:endParaRPr kumimoji="0" lang="en-US" sz="21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id-ID" sz="2100" b="0" i="0" u="none" strike="noStrike" cap="none" normalizeH="0" baseline="0" smtClean="0">
                          <a:ln>
                            <a:noFill/>
                          </a:ln>
                          <a:solidFill>
                            <a:schemeClr val="tx1"/>
                          </a:solidFill>
                          <a:effectLst/>
                          <a:latin typeface="Verdana" pitchFamily="34" charset="0"/>
                          <a:cs typeface="Times New Roman" pitchFamily="18" charset="0"/>
                        </a:rPr>
                        <a:t>9,8</a:t>
                      </a:r>
                      <a:endParaRPr kumimoji="0" lang="id-ID" sz="21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316" name="Text Box 97"/>
          <p:cNvSpPr txBox="1">
            <a:spLocks noChangeArrowheads="1"/>
          </p:cNvSpPr>
          <p:nvPr/>
        </p:nvSpPr>
        <p:spPr bwMode="auto">
          <a:xfrm>
            <a:off x="533400" y="5715000"/>
            <a:ext cx="8153400" cy="366713"/>
          </a:xfrm>
          <a:prstGeom prst="rect">
            <a:avLst/>
          </a:prstGeom>
          <a:noFill/>
          <a:ln w="9525">
            <a:noFill/>
            <a:miter lim="800000"/>
            <a:headEnd/>
            <a:tailEnd/>
          </a:ln>
        </p:spPr>
        <p:txBody>
          <a:bodyPr>
            <a:spAutoFit/>
          </a:bodyPr>
          <a:lstStyle/>
          <a:p>
            <a:pPr>
              <a:spcBef>
                <a:spcPct val="50000"/>
              </a:spcBef>
            </a:pPr>
            <a:r>
              <a:rPr lang="id-ID"/>
              <a:t>Sumber: Badan Koordinasi Penanaman Modal (2003:2-4)</a:t>
            </a:r>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400" smtClean="0"/>
              <a:t>Contoh narasi hasil – perbaikan 1</a:t>
            </a:r>
          </a:p>
        </p:txBody>
      </p:sp>
      <p:sp>
        <p:nvSpPr>
          <p:cNvPr id="13315"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id-ID" sz="2100" b="1" smtClean="0"/>
              <a:t>Jumlah Proyek</a:t>
            </a:r>
            <a:endParaRPr lang="id-ID" sz="2100" smtClean="0"/>
          </a:p>
          <a:p>
            <a:pPr marL="0" indent="0" eaLnBrk="1" hangingPunct="1">
              <a:lnSpc>
                <a:spcPct val="90000"/>
              </a:lnSpc>
              <a:buFont typeface="Wingdings" pitchFamily="2" charset="2"/>
              <a:buNone/>
            </a:pPr>
            <a:endParaRPr lang="en-US" sz="2100" smtClean="0"/>
          </a:p>
          <a:p>
            <a:pPr marL="0" indent="0" eaLnBrk="1" hangingPunct="1">
              <a:lnSpc>
                <a:spcPct val="90000"/>
              </a:lnSpc>
              <a:buFont typeface="Wingdings" pitchFamily="2" charset="2"/>
              <a:buNone/>
            </a:pPr>
            <a:r>
              <a:rPr lang="en-US" sz="2100" smtClean="0"/>
              <a:t>     </a:t>
            </a:r>
            <a:r>
              <a:rPr lang="id-ID" sz="2100" smtClean="0"/>
              <a:t>Sejak terjadinya krisis ekonomi pertengahan 1997, minat investor baik </a:t>
            </a:r>
            <a:r>
              <a:rPr lang="en-US" sz="2100" smtClean="0"/>
              <a:t>melalui </a:t>
            </a:r>
            <a:r>
              <a:rPr lang="id-ID" sz="2100" smtClean="0"/>
              <a:t>Penanaman Modal Dalam Negeri (PMDN) maupun Penanaman Modal Asing (PMA) cenderung menurun dari segi jumlah proyek (Gambar 1).  Namun bila dilihat dari jumlah proyek PMA terlihat bahwa minat investor asing bahkan meningkat sampai tahun 2000, empat kali dibandingkan keadaan jumlah proyek PMDN saat itu. Penurunan jumlah proyek PMA baru terjadi 4 tahun setelah penurunan jumlah proyek PMDN.</a:t>
            </a:r>
            <a:endParaRPr lang="en-US" sz="21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Contoh ilustrasi – perbaikan 2</a:t>
            </a:r>
          </a:p>
        </p:txBody>
      </p:sp>
      <p:sp>
        <p:nvSpPr>
          <p:cNvPr id="2052" name="Rectangle 5"/>
          <p:cNvSpPr>
            <a:spLocks noChangeArrowheads="1"/>
          </p:cNvSpPr>
          <p:nvPr/>
        </p:nvSpPr>
        <p:spPr bwMode="auto">
          <a:xfrm>
            <a:off x="0" y="2514600"/>
            <a:ext cx="9144000" cy="0"/>
          </a:xfrm>
          <a:prstGeom prst="rect">
            <a:avLst/>
          </a:prstGeom>
          <a:noFill/>
          <a:ln w="9525">
            <a:noFill/>
            <a:miter lim="800000"/>
            <a:headEnd/>
            <a:tailEnd/>
          </a:ln>
        </p:spPr>
        <p:txBody>
          <a:bodyPr wrap="none" anchor="ctr">
            <a:spAutoFit/>
          </a:bodyPr>
          <a:lstStyle/>
          <a:p>
            <a:endParaRPr lang="id-ID"/>
          </a:p>
        </p:txBody>
      </p:sp>
      <p:graphicFrame>
        <p:nvGraphicFramePr>
          <p:cNvPr id="2050" name="Object 4"/>
          <p:cNvGraphicFramePr>
            <a:graphicFrameLocks noChangeAspect="1"/>
          </p:cNvGraphicFramePr>
          <p:nvPr/>
        </p:nvGraphicFramePr>
        <p:xfrm>
          <a:off x="381000" y="1828800"/>
          <a:ext cx="8001000" cy="3581400"/>
        </p:xfrm>
        <a:graphic>
          <a:graphicData uri="http://schemas.openxmlformats.org/presentationml/2006/ole">
            <p:oleObj spid="_x0000_s2050" name="Chart" r:id="rId3" imgW="3400543" imgH="1828800" progId="MSGraph.Chart.8">
              <p:embed/>
            </p:oleObj>
          </a:graphicData>
        </a:graphic>
      </p:graphicFrame>
      <p:sp>
        <p:nvSpPr>
          <p:cNvPr id="2053" name="Text Box 6"/>
          <p:cNvSpPr txBox="1">
            <a:spLocks noChangeArrowheads="1"/>
          </p:cNvSpPr>
          <p:nvPr/>
        </p:nvSpPr>
        <p:spPr bwMode="auto">
          <a:xfrm>
            <a:off x="838200" y="5334000"/>
            <a:ext cx="7696200" cy="641350"/>
          </a:xfrm>
          <a:prstGeom prst="rect">
            <a:avLst/>
          </a:prstGeom>
          <a:noFill/>
          <a:ln w="9525">
            <a:noFill/>
            <a:miter lim="800000"/>
            <a:headEnd/>
            <a:tailEnd/>
          </a:ln>
        </p:spPr>
        <p:txBody>
          <a:bodyPr>
            <a:spAutoFit/>
          </a:bodyPr>
          <a:lstStyle/>
          <a:p>
            <a:pPr>
              <a:spcBef>
                <a:spcPct val="50000"/>
              </a:spcBef>
            </a:pPr>
            <a:r>
              <a:rPr lang="id-ID"/>
              <a:t>Gambar 1. Keadaan jumlah proyek ya</a:t>
            </a:r>
            <a:r>
              <a:rPr lang="en-US"/>
              <a:t>n</a:t>
            </a:r>
            <a:r>
              <a:rPr lang="id-ID"/>
              <a:t>g didanai PMDN dan PMA tahun 1997-2002 (Badan Koordinasi Penanaman Modal 2003)</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Contoh narasi – perbaikan 3</a:t>
            </a:r>
          </a:p>
        </p:txBody>
      </p:sp>
      <p:sp>
        <p:nvSpPr>
          <p:cNvPr id="14339" name="Rectangle 3"/>
          <p:cNvSpPr>
            <a:spLocks noGrp="1" noChangeArrowheads="1"/>
          </p:cNvSpPr>
          <p:nvPr>
            <p:ph type="body" idx="1"/>
          </p:nvPr>
        </p:nvSpPr>
        <p:spPr/>
        <p:txBody>
          <a:bodyPr/>
          <a:lstStyle/>
          <a:p>
            <a:pPr marL="0" indent="0" eaLnBrk="1" hangingPunct="1">
              <a:buFont typeface="Wingdings" pitchFamily="2" charset="2"/>
              <a:buNone/>
            </a:pPr>
            <a:r>
              <a:rPr lang="id-ID" sz="2600" b="1" smtClean="0"/>
              <a:t>Nilai Investasi</a:t>
            </a:r>
            <a:endParaRPr lang="id-ID" sz="2600" smtClean="0"/>
          </a:p>
          <a:p>
            <a:pPr marL="0" indent="0" eaLnBrk="1" hangingPunct="1">
              <a:buFont typeface="Wingdings" pitchFamily="2" charset="2"/>
              <a:buNone/>
            </a:pPr>
            <a:endParaRPr lang="en-US" sz="2600" smtClean="0"/>
          </a:p>
          <a:p>
            <a:pPr marL="0" indent="0" eaLnBrk="1" hangingPunct="1">
              <a:buFont typeface="Wingdings" pitchFamily="2" charset="2"/>
              <a:buNone/>
            </a:pPr>
            <a:r>
              <a:rPr lang="en-US" sz="2600" smtClean="0"/>
              <a:t>     </a:t>
            </a:r>
            <a:r>
              <a:rPr lang="id-ID" sz="2600" smtClean="0"/>
              <a:t>Dari segi investasi, penurunan deras nilai investasi terjadi pada tahun 1997-1998 (Gambar 2). Dalam kurun waktu 6 tahun, nilai proyek PMDN pada tahun 2002 hanya 17% dari keadaan tahun 1997. Sementara itu, nilai proyek PMA pada tahun 2002 </a:t>
            </a:r>
            <a:r>
              <a:rPr lang="en-US" sz="2600" smtClean="0"/>
              <a:t>tinggal </a:t>
            </a:r>
            <a:r>
              <a:rPr lang="id-ID" sz="2600" smtClean="0"/>
              <a:t>28% dari keadaan pada awal </a:t>
            </a:r>
            <a:r>
              <a:rPr lang="en-US" sz="2600" smtClean="0"/>
              <a:t>masa </a:t>
            </a:r>
            <a:r>
              <a:rPr lang="id-ID" sz="2600" smtClean="0"/>
              <a:t>krisis.</a:t>
            </a:r>
            <a:endParaRPr lang="en-US" sz="2600" smtClean="0"/>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266</TotalTime>
  <Words>1469</Words>
  <Application>Microsoft PowerPoint</Application>
  <PresentationFormat>On-screen Show (4:3)</PresentationFormat>
  <Paragraphs>134</Paragraphs>
  <Slides>20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Verdana</vt:lpstr>
      <vt:lpstr>Arial</vt:lpstr>
      <vt:lpstr>Wingdings</vt:lpstr>
      <vt:lpstr>Calibri</vt:lpstr>
      <vt:lpstr>Times New Roman</vt:lpstr>
      <vt:lpstr>Symbol</vt:lpstr>
      <vt:lpstr>Profile</vt:lpstr>
      <vt:lpstr>Microsoft Graph Chart</vt:lpstr>
      <vt:lpstr>Hasil, Pembahasan, dan Simpulan</vt:lpstr>
      <vt:lpstr>Jika Hasil dan Pembahasan digabung ...</vt:lpstr>
      <vt:lpstr>Jika Hasil dan Pembahasan dipisah </vt:lpstr>
      <vt:lpstr>Hasil</vt:lpstr>
      <vt:lpstr>Contoh narasi hasil – kurang baik</vt:lpstr>
      <vt:lpstr>Ilustrasi – kurang baik</vt:lpstr>
      <vt:lpstr>Contoh narasi hasil – perbaikan 1</vt:lpstr>
      <vt:lpstr>Contoh ilustrasi – perbaikan 2</vt:lpstr>
      <vt:lpstr>Contoh narasi – perbaikan 3</vt:lpstr>
      <vt:lpstr>Contoh ilustrasi – perbaikan 4</vt:lpstr>
      <vt:lpstr>Hasil (Efek hepatoprotektif ekstrak buah merah pada hati mencit jantan galur Swiss yang diinduksi dengan karbon tetraklorida) </vt:lpstr>
      <vt:lpstr>Pembahasan</vt:lpstr>
      <vt:lpstr>Contoh penyajian pembahasan – kurang baik</vt:lpstr>
      <vt:lpstr>Pembahasan</vt:lpstr>
      <vt:lpstr>Pembahasan (lanjutan)</vt:lpstr>
      <vt:lpstr>Acuan (mutakhir; primer)</vt:lpstr>
      <vt:lpstr>Gabungan Hasil &amp; Pembahasan</vt:lpstr>
      <vt:lpstr>Ilustrasi</vt:lpstr>
      <vt:lpstr>Contoh penggabungan Pembahasan dan Simpulan</vt:lpstr>
      <vt:lpstr>Slide 20</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Hasil dan Pembahasan</dc:title>
  <dc:creator>ibm</dc:creator>
  <cp:lastModifiedBy>Fujitsu</cp:lastModifiedBy>
  <cp:revision>25</cp:revision>
  <dcterms:created xsi:type="dcterms:W3CDTF">2007-05-07T04:02:42Z</dcterms:created>
  <dcterms:modified xsi:type="dcterms:W3CDTF">2011-04-05T01:13:41Z</dcterms:modified>
</cp:coreProperties>
</file>